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34"/>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Lst>
  <p:sldSz cx="18288000" cy="10287000"/>
  <p:notesSz cx="6858000" cy="9144000"/>
  <p:embeddedFontLst>
    <p:embeddedFont>
      <p:font typeface="Oswald Bold" charset="1" panose="00000800000000000000"/>
      <p:regular r:id="rId29"/>
    </p:embeddedFont>
    <p:embeddedFont>
      <p:font typeface="Montserrat Classic Bold" charset="1" panose="00000800000000000000"/>
      <p:regular r:id="rId30"/>
    </p:embeddedFont>
    <p:embeddedFont>
      <p:font typeface="Montserrat Classic" charset="1" panose="00000500000000000000"/>
      <p:regular r:id="rId31"/>
    </p:embeddedFont>
    <p:embeddedFont>
      <p:font typeface="DM Sans" charset="1" panose="00000000000000000000"/>
      <p:regular r:id="rId32"/>
    </p:embeddedFont>
    <p:embeddedFont>
      <p:font typeface="Oswald" charset="1" panose="00000500000000000000"/>
      <p:regular r:id="rId33"/>
    </p:embeddedFont>
    <p:embeddedFont>
      <p:font typeface="DM Sans Bold" charset="1" panose="00000000000000000000"/>
      <p:regular r:id="rId38"/>
    </p:embeddedFont>
    <p:embeddedFont>
      <p:font typeface="Montserrat Light Bold" charset="1" panose="00000800000000000000"/>
      <p:regular r:id="rId40"/>
    </p:embeddedFont>
    <p:embeddedFont>
      <p:font typeface="Open Sauce" charset="1" panose="00000500000000000000"/>
      <p:regular r:id="rId41"/>
    </p:embeddedFont>
    <p:embeddedFont>
      <p:font typeface="Montserrat Light" charset="1" panose="00000400000000000000"/>
      <p:regular r:id="rId4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notesMasters/notesMaster1.xml" Type="http://schemas.openxmlformats.org/officeDocument/2006/relationships/notesMaster"/><Relationship Id="rId35" Target="theme/theme2.xml" Type="http://schemas.openxmlformats.org/officeDocument/2006/relationships/theme"/><Relationship Id="rId36" Target="notesSlides/notesSlide1.xml" Type="http://schemas.openxmlformats.org/officeDocument/2006/relationships/notesSlide"/><Relationship Id="rId37" Target="notesSlides/notesSlide2.xml" Type="http://schemas.openxmlformats.org/officeDocument/2006/relationships/notesSlide"/><Relationship Id="rId38" Target="fonts/font38.fntdata" Type="http://schemas.openxmlformats.org/officeDocument/2006/relationships/font"/><Relationship Id="rId39" Target="notesSlides/notesSlide3.xml" Type="http://schemas.openxmlformats.org/officeDocument/2006/relationships/notesSlide"/><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notesSlides/notesSlide4.xml" Type="http://schemas.openxmlformats.org/officeDocument/2006/relationships/notesSlid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xml" Type="http://schemas.openxmlformats.org/officeDocument/2006/relationships/slide"/></Relationships>
</file>

<file path=ppt/notesSlides/_rels/notesSlide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xml" Type="http://schemas.openxmlformats.org/officeDocument/2006/relationships/slide"/></Relationships>
</file>

<file path=ppt/notesSlides/_rels/notesSlide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7.xml" Type="http://schemas.openxmlformats.org/officeDocument/2006/relationships/slide"/></Relationships>
</file>

<file path=ppt/notesSlides/_rels/notesSlide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8.xml" Type="http://schemas.openxmlformats.org/officeDocument/2006/relationships/slide"/></Relationships>
</file>

<file path=ppt/notesSlides/notesSlide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Google Workspace es una suite de herramientas de productividad y colaboración en la nube desarrollada por Google. Incluye aplicaciones populares como Gmail, Google Drive, Google Docs, Sheets, Slides y Calendar, entre otras. Estas herramientas permiten a individuos y equipos trabajar de manera eficiente y sincronizada desde cualquier lugar, facilitando la comunicación, la creación de contenido y la gestión de proyectos. Diseñada para adaptarse tanto a empresas como a instituciones educativas y usuarios individuales, Google Workspace ofrece una solución integral para mejorar la productividad y la colaboración en el entorno digital actual.</a:t>
            </a:r>
          </a:p>
          <a:p>
            <a:r>
              <a:rPr lang="en-US"/>
              <a:t/>
            </a:r>
          </a:p>
          <a:p>
            <a:r>
              <a:rPr lang="en-US"/>
              <a:t>Los Modelos de Lenguaje a Gran Escala (LLMs, por sus siglas en inglés) son sistemas de inteligencia artificial diseñados para comprender y generar texto de manera coherente y contextual. Estos modelos, como GPT-4 de OpenAI, se entrenan con enormes cantidades de datos textuales, lo que les permite realizar una amplia variedad de tareas, tales como redacción, traducción, respuesta a preguntas y análisis de sentimientos. Utilizados en aplicaciones que van desde asistentes virtuales hasta herramientas de creación de contenido, los LLMs facilitan la interacción entre humanos y máquinas, mejorando la eficiencia y la productividad en múltiples sectores. Su capacidad para adaptarse a diferentes contextos y aprender continuamente los convierte en una tecnología clave en el avance del procesamiento del lenguaje natural y la inteligencia artificial moderna.</a:t>
            </a:r>
          </a:p>
          <a:p>
            <a:r>
              <a:rPr lang="en-US"/>
              <a:t/>
            </a:r>
          </a:p>
          <a:p>
            <a:r>
              <a:rPr lang="en-US"/>
              <a:t>La técnica de RAG (Generación Aumentada por Recuperación) combina modelos de lenguaje avanzados con sistemas de búsqueda de información. Mediante esta metodología, el modelo no solo genera texto de manera autónoma, sino que también accede a fuentes externas de datos relevantes durante el proceso. Esto permite que las respuestas sean más precisas y contextualizadas, ya que el modelo puede incorporar información actualizada y específica según la necesidad. RAG es especialmente útil en aplicaciones como asistentes virtuales, sistemas de soporte al cliente y herramientas de análisis de datos, donde la precisión y la relevancia de la información son cruciales. Al integrar la capacidad de recuperación de información con la generación de lenguaje natural, RAG mejora significativamente la eficiencia y efectividad de las interacciones hombre-máquina, superando las limitaciones de los modelos de lenguaje tradicionales.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 **Interacción Limitada con Aplicaciones**: </a:t>
            </a:r>
          </a:p>
          <a:p>
            <a:r>
              <a:rPr lang="en-US"/>
              <a:t>    </a:t>
            </a:r>
          </a:p>
          <a:p>
            <a:r>
              <a:rPr lang="en-US"/>
              <a:t>    La interacción con Google Calendar y Gmail actualmente requiere el uso de interfaces gráficas, lo cual puede ser ineficiente y engorroso para los usuarios. Esto limita la accesibilidad y la rapidez en la gestión de tareas cotidianas como la programación de eventos y el envío de correos electrónicos.</a:t>
            </a:r>
          </a:p>
          <a:p>
            <a:r>
              <a:rPr lang="en-US"/>
              <a:t>    </a:t>
            </a:r>
          </a:p>
          <a:p>
            <a:r>
              <a:rPr lang="en-US"/>
              <a:t>2. **Automatización de Tareas**: </a:t>
            </a:r>
          </a:p>
          <a:p>
            <a:r>
              <a:rPr lang="en-US"/>
              <a:t>    </a:t>
            </a:r>
          </a:p>
          <a:p>
            <a:r>
              <a:rPr lang="en-US"/>
              <a:t>    Los asistentes virtuales y las herramientas de gestión actuales a menudo están limitados por interfaces gráficas tradicionales y requieren interacción manual, lo que no optimiza la automatización de tareas complejas o repetitivas.</a:t>
            </a:r>
          </a:p>
          <a:p>
            <a:r>
              <a:rPr lang="en-US"/>
              <a:t>    </a:t>
            </a:r>
          </a:p>
          <a:p>
            <a:r>
              <a:rPr lang="en-US"/>
              <a:t>3. **Precisión y Coherencia en Respuestas Generadas por el LLM**:</a:t>
            </a:r>
          </a:p>
          <a:p>
            <a:r>
              <a:rPr lang="en-US"/>
              <a:t>    </a:t>
            </a:r>
          </a:p>
          <a:p>
            <a:r>
              <a:rPr lang="en-US"/>
              <a:t>    Los modelos de lenguaje grande (LLM) pueden generar respuestas que carecen de precisión o coherencia cuando no cuentan con suficiente contexto. La problemática radica en garantizar que el sistema proporcione respuestas adecuadas y relevantes, especialmente cuando se trata de solicitudes complejas.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3.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 **Usuario**: El usuario inicia el proceso proporcionando una solicitud en lenguaje natural a través de la interfaz del sistema.</a:t>
            </a:r>
          </a:p>
          <a:p>
            <a:r>
              <a:rPr lang="en-US"/>
              <a:t/>
            </a:r>
          </a:p>
          <a:p>
            <a:r>
              <a:rPr lang="en-US"/>
              <a:t>2. **Interfaz del Sistema**: La interfaz recibe la solicitud del usuario y la envía al módulo RAG (Generación Aumentada por Recuperación).</a:t>
            </a:r>
          </a:p>
          <a:p>
            <a:r>
              <a:rPr lang="en-US"/>
              <a:t/>
            </a:r>
          </a:p>
          <a:p>
            <a:r>
              <a:rPr lang="en-US"/>
              <a:t>3. **RAG (Retrieval-Augmented Generation)**: El RAG toma el mensaje del usuario y busca en la base de datos vectorial cualquier información relevante que pueda enriquecer el contexto. La base de datos vectorial almacena representaciones de los documentos del usuario convertidos en vectores. El RAG consulta estos vectores para encontrar similitudes y agregar información relevante al mensaje.</a:t>
            </a:r>
          </a:p>
          <a:p>
            <a:r>
              <a:rPr lang="en-US"/>
              <a:t/>
            </a:r>
          </a:p>
          <a:p>
            <a:r>
              <a:rPr lang="en-US"/>
              <a:t>4. **Agente**: El agente especializado recibe el mensaje enriquecido con el contexto proporcionado por el RAG. Este agente decide cuál herramienta o módulo (toolbox) utilizar para responder a la solicitud del usuario.</a:t>
            </a:r>
          </a:p>
          <a:p>
            <a:r>
              <a:rPr lang="en-US"/>
              <a:t/>
            </a:r>
          </a:p>
          <a:p>
            <a:r>
              <a:rPr lang="en-US"/>
              <a:t>5. **Toolbox**: Es un conjunto de herramientas que el agente utiliza para llevar a cabo acciones específicas, como interactuar con la API de Gmail o Google Calendar según la solicitud del usuario (por ejemplo, crear o modificar eventos, enviar correos, etc.).</a:t>
            </a:r>
          </a:p>
          <a:p>
            <a:r>
              <a:rPr lang="en-US"/>
              <a:t/>
            </a:r>
          </a:p>
          <a:p>
            <a:r>
              <a:rPr lang="en-US"/>
              <a:t>6. **Google APIs**: Dependiendo de la solicitud del usuario, el agente usa las APIs de Google Calendar o Gmail para realizar la acción correspondiente, como programar un evento o enviar un correo electrónico.</a:t>
            </a:r>
          </a:p>
          <a:p>
            <a:r>
              <a:rPr lang="en-US"/>
              <a:t/>
            </a:r>
          </a:p>
          <a:p>
            <a:r>
              <a:rPr lang="en-US"/>
              <a:t>7. **Memoria**: El sistema mantiene un historial de las interacciones previas (memoria), permitiendo al LLM (agente) tener en cuenta el contexto anterior para proporcionar respuestas coherentes y personalizadas en futuras interacciones.</a:t>
            </a:r>
          </a:p>
          <a:p>
            <a:r>
              <a:rPr lang="en-US"/>
              <a:t/>
            </a:r>
          </a:p>
          <a:p>
            <a:r>
              <a:rPr lang="en-US"/>
              <a:t>8. **LLM (Modelo de Lenguaje Grande)**: El LLM recibe la respuesta del agente, el contexto del RAG y el historial de conversaciones para generar una respuesta en lenguaje natural que será presentada al usuario.</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4.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Aplicación de agentes de IA basados en Large Language Model (LLM) para automatizar tareas de gestión de servidores en entornos Linux.</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9.png" Type="http://schemas.openxmlformats.org/officeDocument/2006/relationships/image"/><Relationship Id="rId3" Target="../media/image37.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7.png" Type="http://schemas.openxmlformats.org/officeDocument/2006/relationships/image"/><Relationship Id="rId3" Target="../media/image38.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8.png" Type="http://schemas.openxmlformats.org/officeDocument/2006/relationships/image"/><Relationship Id="rId3" Target="../media/image40.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7.png" Type="http://schemas.openxmlformats.org/officeDocument/2006/relationships/image"/><Relationship Id="rId3" Target="../media/image38.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1.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2.png" Type="http://schemas.openxmlformats.org/officeDocument/2006/relationships/image"/><Relationship Id="rId6" Target="../media/image43.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1.png" Type="http://schemas.openxmlformats.org/officeDocument/2006/relationships/image"/><Relationship Id="rId11" Target="../media/image52.png" Type="http://schemas.openxmlformats.org/officeDocument/2006/relationships/image"/><Relationship Id="rId12" Target="../media/image53.svg" Type="http://schemas.openxmlformats.org/officeDocument/2006/relationships/image"/><Relationship Id="rId13" Target="../media/image54.png" Type="http://schemas.openxmlformats.org/officeDocument/2006/relationships/image"/><Relationship Id="rId14" Target="../media/image55.svg" Type="http://schemas.openxmlformats.org/officeDocument/2006/relationships/image"/><Relationship Id="rId15" Target="../media/image56.png" Type="http://schemas.openxmlformats.org/officeDocument/2006/relationships/image"/><Relationship Id="rId16" Target="../media/image57.svg" Type="http://schemas.openxmlformats.org/officeDocument/2006/relationships/image"/><Relationship Id="rId17" Target="../media/image58.png" Type="http://schemas.openxmlformats.org/officeDocument/2006/relationships/image"/><Relationship Id="rId18" Target="../media/image59.svg" Type="http://schemas.openxmlformats.org/officeDocument/2006/relationships/image"/><Relationship Id="rId19" Target="../media/image60.png" Type="http://schemas.openxmlformats.org/officeDocument/2006/relationships/image"/><Relationship Id="rId2" Target="../media/image1.png" Type="http://schemas.openxmlformats.org/officeDocument/2006/relationships/image"/><Relationship Id="rId20" Target="../media/image61.png" Type="http://schemas.openxmlformats.org/officeDocument/2006/relationships/image"/><Relationship Id="rId21" Target="../media/image62.svg" Type="http://schemas.openxmlformats.org/officeDocument/2006/relationships/image"/><Relationship Id="rId3" Target="../media/image44.png" Type="http://schemas.openxmlformats.org/officeDocument/2006/relationships/image"/><Relationship Id="rId4" Target="../media/image45.svg" Type="http://schemas.openxmlformats.org/officeDocument/2006/relationships/image"/><Relationship Id="rId5" Target="../media/image46.png" Type="http://schemas.openxmlformats.org/officeDocument/2006/relationships/image"/><Relationship Id="rId6" Target="../media/image47.svg" Type="http://schemas.openxmlformats.org/officeDocument/2006/relationships/image"/><Relationship Id="rId7" Target="../media/image48.png" Type="http://schemas.openxmlformats.org/officeDocument/2006/relationships/image"/><Relationship Id="rId8" Target="../media/image49.png" Type="http://schemas.openxmlformats.org/officeDocument/2006/relationships/image"/><Relationship Id="rId9" Target="../media/image50.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63.png" Type="http://schemas.openxmlformats.org/officeDocument/2006/relationships/image"/><Relationship Id="rId6" Target="../media/image64.png" Type="http://schemas.openxmlformats.org/officeDocument/2006/relationships/image"/><Relationship Id="rId7" Target="../media/image65.png" Type="http://schemas.openxmlformats.org/officeDocument/2006/relationships/image"/><Relationship Id="rId8" Target="../media/image66.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4.xml" Type="http://schemas.openxmlformats.org/officeDocument/2006/relationships/notesSlide"/><Relationship Id="rId3" Target="../media/image1.pn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 Id="rId6" Target="../media/image67.png" Type="http://schemas.openxmlformats.org/officeDocument/2006/relationships/image"/><Relationship Id="rId7" Target="../media/image66.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8.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9.jpe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0.jpe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png" Type="http://schemas.openxmlformats.org/officeDocument/2006/relationships/image"/><Relationship Id="rId11" Target="../media/image3.svg" Type="http://schemas.openxmlformats.org/officeDocument/2006/relationships/image"/><Relationship Id="rId12" Target="../media/image16.jpeg" Type="http://schemas.openxmlformats.org/officeDocument/2006/relationships/image"/><Relationship Id="rId13" Target="../media/image17.jpeg" Type="http://schemas.openxmlformats.org/officeDocument/2006/relationships/image"/><Relationship Id="rId14" Target="../media/image18.jpeg" Type="http://schemas.openxmlformats.org/officeDocument/2006/relationships/image"/><Relationship Id="rId2" Target="../notesSlides/notesSlide1.xml" Type="http://schemas.openxmlformats.org/officeDocument/2006/relationships/notesSlide"/><Relationship Id="rId3" Target="../media/image1.png" Type="http://schemas.openxmlformats.org/officeDocument/2006/relationships/image"/><Relationship Id="rId4" Target="../media/image10.png" Type="http://schemas.openxmlformats.org/officeDocument/2006/relationships/image"/><Relationship Id="rId5" Target="../media/image11.svg" Type="http://schemas.openxmlformats.org/officeDocument/2006/relationships/image"/><Relationship Id="rId6" Target="../media/image12.png" Type="http://schemas.openxmlformats.org/officeDocument/2006/relationships/image"/><Relationship Id="rId7" Target="../media/image13.svg" Type="http://schemas.openxmlformats.org/officeDocument/2006/relationships/image"/><Relationship Id="rId8" Target="../media/image14.png" Type="http://schemas.openxmlformats.org/officeDocument/2006/relationships/image"/><Relationship Id="rId9" Target="../media/image15.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5.png" Type="http://schemas.openxmlformats.org/officeDocument/2006/relationships/image"/><Relationship Id="rId11" Target="../media/image26.svg" Type="http://schemas.openxmlformats.org/officeDocument/2006/relationships/image"/><Relationship Id="rId12" Target="../media/image27.png" Type="http://schemas.openxmlformats.org/officeDocument/2006/relationships/image"/><Relationship Id="rId13" Target="../media/image28.svg" Type="http://schemas.openxmlformats.org/officeDocument/2006/relationships/image"/><Relationship Id="rId14" Target="../media/image2.png" Type="http://schemas.openxmlformats.org/officeDocument/2006/relationships/image"/><Relationship Id="rId15" Target="../media/image3.svg" Type="http://schemas.openxmlformats.org/officeDocument/2006/relationships/image"/><Relationship Id="rId2" Target="../notesSlides/notesSlide2.xml" Type="http://schemas.openxmlformats.org/officeDocument/2006/relationships/notesSlide"/><Relationship Id="rId3" Target="../media/image1.png" Type="http://schemas.openxmlformats.org/officeDocument/2006/relationships/image"/><Relationship Id="rId4" Target="../media/image19.png" Type="http://schemas.openxmlformats.org/officeDocument/2006/relationships/image"/><Relationship Id="rId5" Target="../media/image20.svg" Type="http://schemas.openxmlformats.org/officeDocument/2006/relationships/image"/><Relationship Id="rId6" Target="../media/image21.png" Type="http://schemas.openxmlformats.org/officeDocument/2006/relationships/image"/><Relationship Id="rId7" Target="../media/image22.svg" Type="http://schemas.openxmlformats.org/officeDocument/2006/relationships/image"/><Relationship Id="rId8" Target="../media/image23.png" Type="http://schemas.openxmlformats.org/officeDocument/2006/relationships/image"/><Relationship Id="rId9" Target="../media/image24.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9.png" Type="http://schemas.openxmlformats.org/officeDocument/2006/relationships/image"/><Relationship Id="rId3" Target="../media/image30.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1.png" Type="http://schemas.openxmlformats.org/officeDocument/2006/relationships/image"/><Relationship Id="rId4" Target="../media/image32.svg" Type="http://schemas.openxmlformats.org/officeDocument/2006/relationships/image"/><Relationship Id="rId5" Target="../media/image33.png" Type="http://schemas.openxmlformats.org/officeDocument/2006/relationships/image"/><Relationship Id="rId6" Target="../media/image34.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xml" Type="http://schemas.openxmlformats.org/officeDocument/2006/relationships/notesSlide"/><Relationship Id="rId3" Target="../media/image35.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6.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7.png" Type="http://schemas.openxmlformats.org/officeDocument/2006/relationships/image"/><Relationship Id="rId3" Target="../media/image38.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7659121">
            <a:off x="15091031" y="5585714"/>
            <a:ext cx="7629294" cy="7828566"/>
          </a:xfrm>
          <a:custGeom>
            <a:avLst/>
            <a:gdLst/>
            <a:ahLst/>
            <a:cxnLst/>
            <a:rect r="r" b="b" t="t" l="l"/>
            <a:pathLst>
              <a:path h="7828566" w="7629294">
                <a:moveTo>
                  <a:pt x="0" y="0"/>
                </a:moveTo>
                <a:lnTo>
                  <a:pt x="7629294" y="0"/>
                </a:lnTo>
                <a:lnTo>
                  <a:pt x="7629294" y="7828566"/>
                </a:lnTo>
                <a:lnTo>
                  <a:pt x="0" y="782856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3258071" y="-4629150"/>
            <a:ext cx="9022634" cy="9258300"/>
          </a:xfrm>
          <a:custGeom>
            <a:avLst/>
            <a:gdLst/>
            <a:ahLst/>
            <a:cxnLst/>
            <a:rect r="r" b="b" t="t" l="l"/>
            <a:pathLst>
              <a:path h="9258300" w="9022634">
                <a:moveTo>
                  <a:pt x="0" y="0"/>
                </a:moveTo>
                <a:lnTo>
                  <a:pt x="9022634" y="0"/>
                </a:lnTo>
                <a:lnTo>
                  <a:pt x="9022634" y="9258300"/>
                </a:lnTo>
                <a:lnTo>
                  <a:pt x="0" y="92583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5" id="5"/>
          <p:cNvSpPr txBox="true"/>
          <p:nvPr/>
        </p:nvSpPr>
        <p:spPr>
          <a:xfrm rot="0">
            <a:off x="1961520" y="3796284"/>
            <a:ext cx="14364960" cy="2766060"/>
          </a:xfrm>
          <a:prstGeom prst="rect">
            <a:avLst/>
          </a:prstGeom>
        </p:spPr>
        <p:txBody>
          <a:bodyPr anchor="t" rtlCol="false" tIns="0" lIns="0" bIns="0" rIns="0">
            <a:spAutoFit/>
          </a:bodyPr>
          <a:lstStyle/>
          <a:p>
            <a:pPr algn="ctr">
              <a:lnSpc>
                <a:spcPts val="5519"/>
              </a:lnSpc>
            </a:pPr>
            <a:r>
              <a:rPr lang="en-US" b="true" sz="3999" spc="391">
                <a:solidFill>
                  <a:srgbClr val="231F20"/>
                </a:solidFill>
                <a:latin typeface="Oswald Bold"/>
                <a:ea typeface="Oswald Bold"/>
                <a:cs typeface="Oswald Bold"/>
                <a:sym typeface="Oswald Bold"/>
              </a:rPr>
              <a:t>AGENTES BASADOS EN MODELOS DE LENGUAJE GRANDE Y GENERACIÓN AUMENTADA POR RECUPERACIÓN PARA INTERACTUAR CON GOOGLE CALENDAR Y GMAIL</a:t>
            </a:r>
          </a:p>
          <a:p>
            <a:pPr algn="ctr">
              <a:lnSpc>
                <a:spcPts val="5519"/>
              </a:lnSpc>
            </a:pPr>
          </a:p>
        </p:txBody>
      </p:sp>
      <p:sp>
        <p:nvSpPr>
          <p:cNvPr name="TextBox 6" id="6"/>
          <p:cNvSpPr txBox="true"/>
          <p:nvPr/>
        </p:nvSpPr>
        <p:spPr>
          <a:xfrm rot="0">
            <a:off x="6290398" y="7129794"/>
            <a:ext cx="5707204" cy="444176"/>
          </a:xfrm>
          <a:prstGeom prst="rect">
            <a:avLst/>
          </a:prstGeom>
        </p:spPr>
        <p:txBody>
          <a:bodyPr anchor="t" rtlCol="false" tIns="0" lIns="0" bIns="0" rIns="0">
            <a:spAutoFit/>
          </a:bodyPr>
          <a:lstStyle/>
          <a:p>
            <a:pPr algn="ctr">
              <a:lnSpc>
                <a:spcPts val="3661"/>
              </a:lnSpc>
            </a:pPr>
            <a:r>
              <a:rPr lang="en-US" b="true" sz="2653" spc="140">
                <a:solidFill>
                  <a:srgbClr val="231F20"/>
                </a:solidFill>
                <a:latin typeface="Montserrat Classic Bold"/>
                <a:ea typeface="Montserrat Classic Bold"/>
                <a:cs typeface="Montserrat Classic Bold"/>
                <a:sym typeface="Montserrat Classic Bold"/>
              </a:rPr>
              <a:t>Jorge Ángel Juárez Vázquez</a:t>
            </a:r>
          </a:p>
        </p:txBody>
      </p:sp>
      <p:sp>
        <p:nvSpPr>
          <p:cNvPr name="TextBox 7" id="7"/>
          <p:cNvSpPr txBox="true"/>
          <p:nvPr/>
        </p:nvSpPr>
        <p:spPr>
          <a:xfrm rot="0">
            <a:off x="4574927" y="8141420"/>
            <a:ext cx="9138145" cy="1358576"/>
          </a:xfrm>
          <a:prstGeom prst="rect">
            <a:avLst/>
          </a:prstGeom>
        </p:spPr>
        <p:txBody>
          <a:bodyPr anchor="t" rtlCol="false" tIns="0" lIns="0" bIns="0" rIns="0">
            <a:spAutoFit/>
          </a:bodyPr>
          <a:lstStyle/>
          <a:p>
            <a:pPr algn="ctr">
              <a:lnSpc>
                <a:spcPts val="3661"/>
              </a:lnSpc>
            </a:pPr>
            <a:r>
              <a:rPr lang="en-US" b="true" sz="2653" spc="140">
                <a:solidFill>
                  <a:srgbClr val="363636"/>
                </a:solidFill>
                <a:latin typeface="Montserrat Classic Bold"/>
                <a:ea typeface="Montserrat Classic Bold"/>
                <a:cs typeface="Montserrat Classic Bold"/>
                <a:sym typeface="Montserrat Classic Bold"/>
              </a:rPr>
              <a:t>Asesoras: </a:t>
            </a:r>
          </a:p>
          <a:p>
            <a:pPr algn="ctr">
              <a:lnSpc>
                <a:spcPts val="3661"/>
              </a:lnSpc>
            </a:pPr>
            <a:r>
              <a:rPr lang="en-US" sz="2653" spc="140">
                <a:solidFill>
                  <a:srgbClr val="231F20"/>
                </a:solidFill>
                <a:latin typeface="Montserrat Classic"/>
                <a:ea typeface="Montserrat Classic"/>
                <a:cs typeface="Montserrat Classic"/>
                <a:sym typeface="Montserrat Classic"/>
              </a:rPr>
              <a:t>Rojo Hernández Areli </a:t>
            </a:r>
            <a:r>
              <a:rPr lang="en-US" b="true" sz="2653" spc="140">
                <a:solidFill>
                  <a:srgbClr val="231F20"/>
                </a:solidFill>
                <a:latin typeface="Montserrat Classic Bold"/>
                <a:ea typeface="Montserrat Classic Bold"/>
                <a:cs typeface="Montserrat Classic Bold"/>
                <a:sym typeface="Montserrat Classic Bold"/>
              </a:rPr>
              <a:t>|</a:t>
            </a:r>
            <a:r>
              <a:rPr lang="en-US" sz="2653" spc="140">
                <a:solidFill>
                  <a:srgbClr val="231F20"/>
                </a:solidFill>
                <a:latin typeface="Montserrat Classic"/>
                <a:ea typeface="Montserrat Classic"/>
                <a:cs typeface="Montserrat Classic"/>
                <a:sym typeface="Montserrat Classic"/>
              </a:rPr>
              <a:t> Núñez Reyes Alba Rocío</a:t>
            </a:r>
          </a:p>
          <a:p>
            <a:pPr algn="ctr">
              <a:lnSpc>
                <a:spcPts val="3661"/>
              </a:lnSpc>
            </a:pPr>
          </a:p>
        </p:txBody>
      </p:sp>
      <p:sp>
        <p:nvSpPr>
          <p:cNvPr name="Freeform 8" id="8"/>
          <p:cNvSpPr/>
          <p:nvPr/>
        </p:nvSpPr>
        <p:spPr>
          <a:xfrm flipH="false" flipV="false" rot="0">
            <a:off x="13215525" y="526915"/>
            <a:ext cx="1159287" cy="1159287"/>
          </a:xfrm>
          <a:custGeom>
            <a:avLst/>
            <a:gdLst/>
            <a:ahLst/>
            <a:cxnLst/>
            <a:rect r="r" b="b" t="t" l="l"/>
            <a:pathLst>
              <a:path h="1159287" w="1159287">
                <a:moveTo>
                  <a:pt x="0" y="0"/>
                </a:moveTo>
                <a:lnTo>
                  <a:pt x="1159287" y="0"/>
                </a:lnTo>
                <a:lnTo>
                  <a:pt x="1159287" y="1159287"/>
                </a:lnTo>
                <a:lnTo>
                  <a:pt x="0" y="1159287"/>
                </a:lnTo>
                <a:lnTo>
                  <a:pt x="0" y="0"/>
                </a:lnTo>
                <a:close/>
              </a:path>
            </a:pathLst>
          </a:custGeom>
          <a:blipFill>
            <a:blip r:embed="rId5"/>
            <a:stretch>
              <a:fillRect l="0" t="0" r="0" b="0"/>
            </a:stretch>
          </a:blipFill>
        </p:spPr>
      </p:sp>
      <p:sp>
        <p:nvSpPr>
          <p:cNvPr name="Freeform 9" id="9"/>
          <p:cNvSpPr/>
          <p:nvPr/>
        </p:nvSpPr>
        <p:spPr>
          <a:xfrm flipH="false" flipV="false" rot="0">
            <a:off x="9972309" y="526915"/>
            <a:ext cx="2195466" cy="1039907"/>
          </a:xfrm>
          <a:custGeom>
            <a:avLst/>
            <a:gdLst/>
            <a:ahLst/>
            <a:cxnLst/>
            <a:rect r="r" b="b" t="t" l="l"/>
            <a:pathLst>
              <a:path h="1039907" w="2195466">
                <a:moveTo>
                  <a:pt x="0" y="0"/>
                </a:moveTo>
                <a:lnTo>
                  <a:pt x="2195466" y="0"/>
                </a:lnTo>
                <a:lnTo>
                  <a:pt x="2195466" y="1039908"/>
                </a:lnTo>
                <a:lnTo>
                  <a:pt x="0" y="103990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0" id="10"/>
          <p:cNvSpPr/>
          <p:nvPr/>
        </p:nvSpPr>
        <p:spPr>
          <a:xfrm flipH="false" flipV="false" rot="0">
            <a:off x="15425733" y="526915"/>
            <a:ext cx="2285950" cy="1039907"/>
          </a:xfrm>
          <a:custGeom>
            <a:avLst/>
            <a:gdLst/>
            <a:ahLst/>
            <a:cxnLst/>
            <a:rect r="r" b="b" t="t" l="l"/>
            <a:pathLst>
              <a:path h="1039907" w="2285950">
                <a:moveTo>
                  <a:pt x="0" y="0"/>
                </a:moveTo>
                <a:lnTo>
                  <a:pt x="2285950" y="0"/>
                </a:lnTo>
                <a:lnTo>
                  <a:pt x="2285950" y="1039908"/>
                </a:lnTo>
                <a:lnTo>
                  <a:pt x="0" y="1039908"/>
                </a:lnTo>
                <a:lnTo>
                  <a:pt x="0" y="0"/>
                </a:lnTo>
                <a:close/>
              </a:path>
            </a:pathLst>
          </a:custGeom>
          <a:blipFill>
            <a:blip r:embed="rId8"/>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4307906"/>
            <a:ext cx="16230600" cy="2228091"/>
          </a:xfrm>
          <a:custGeom>
            <a:avLst/>
            <a:gdLst/>
            <a:ahLst/>
            <a:cxnLst/>
            <a:rect r="r" b="b" t="t" l="l"/>
            <a:pathLst>
              <a:path h="2228091" w="16230600">
                <a:moveTo>
                  <a:pt x="0" y="0"/>
                </a:moveTo>
                <a:lnTo>
                  <a:pt x="16230600" y="0"/>
                </a:lnTo>
                <a:lnTo>
                  <a:pt x="16230600" y="2228091"/>
                </a:lnTo>
                <a:lnTo>
                  <a:pt x="0" y="2228091"/>
                </a:lnTo>
                <a:lnTo>
                  <a:pt x="0" y="0"/>
                </a:lnTo>
                <a:close/>
              </a:path>
            </a:pathLst>
          </a:custGeom>
          <a:blipFill>
            <a:blip r:embed="rId2"/>
            <a:stretch>
              <a:fillRect l="0" t="-356757" r="0" b="-223435"/>
            </a:stretch>
          </a:blipFill>
        </p:spPr>
      </p:sp>
      <p:sp>
        <p:nvSpPr>
          <p:cNvPr name="TextBox 3" id="3"/>
          <p:cNvSpPr txBox="true"/>
          <p:nvPr/>
        </p:nvSpPr>
        <p:spPr>
          <a:xfrm rot="0">
            <a:off x="17362011" y="9563463"/>
            <a:ext cx="347811" cy="476250"/>
          </a:xfrm>
          <a:prstGeom prst="rect">
            <a:avLst/>
          </a:prstGeom>
        </p:spPr>
        <p:txBody>
          <a:bodyPr anchor="t" rtlCol="false" tIns="0" lIns="0" bIns="0" rIns="0">
            <a:spAutoFit/>
          </a:bodyPr>
          <a:lstStyle/>
          <a:p>
            <a:pPr algn="ctr">
              <a:lnSpc>
                <a:spcPts val="3899"/>
              </a:lnSpc>
              <a:spcBef>
                <a:spcPct val="0"/>
              </a:spcBef>
            </a:pPr>
            <a:r>
              <a:rPr lang="en-US" sz="2999">
                <a:solidFill>
                  <a:srgbClr val="000000"/>
                </a:solidFill>
                <a:latin typeface="Oswald"/>
                <a:ea typeface="Oswald"/>
                <a:cs typeface="Oswald"/>
                <a:sym typeface="Oswald"/>
              </a:rPr>
              <a:t>10</a:t>
            </a:r>
          </a:p>
        </p:txBody>
      </p:sp>
      <p:grpSp>
        <p:nvGrpSpPr>
          <p:cNvPr name="Group 4" id="4"/>
          <p:cNvGrpSpPr/>
          <p:nvPr/>
        </p:nvGrpSpPr>
        <p:grpSpPr>
          <a:xfrm rot="0">
            <a:off x="1028700" y="1028700"/>
            <a:ext cx="1603392" cy="2071058"/>
            <a:chOff x="0" y="0"/>
            <a:chExt cx="2137856" cy="2761411"/>
          </a:xfrm>
        </p:grpSpPr>
        <p:grpSp>
          <p:nvGrpSpPr>
            <p:cNvPr name="Group 5" id="5"/>
            <p:cNvGrpSpPr/>
            <p:nvPr/>
          </p:nvGrpSpPr>
          <p:grpSpPr>
            <a:xfrm rot="0">
              <a:off x="0" y="0"/>
              <a:ext cx="2137856" cy="2761411"/>
              <a:chOff x="0" y="0"/>
              <a:chExt cx="1364161" cy="1762050"/>
            </a:xfrm>
          </p:grpSpPr>
          <p:sp>
            <p:nvSpPr>
              <p:cNvPr name="Freeform 6" id="6"/>
              <p:cNvSpPr/>
              <p:nvPr/>
            </p:nvSpPr>
            <p:spPr>
              <a:xfrm flipH="false" flipV="false" rot="0">
                <a:off x="0" y="0"/>
                <a:ext cx="1364161" cy="1762050"/>
              </a:xfrm>
              <a:custGeom>
                <a:avLst/>
                <a:gdLst/>
                <a:ahLst/>
                <a:cxnLst/>
                <a:rect r="r" b="b" t="t" l="l"/>
                <a:pathLst>
                  <a:path h="1762050" w="1364161">
                    <a:moveTo>
                      <a:pt x="76230" y="0"/>
                    </a:moveTo>
                    <a:lnTo>
                      <a:pt x="1287931" y="0"/>
                    </a:lnTo>
                    <a:cubicBezTo>
                      <a:pt x="1308148" y="0"/>
                      <a:pt x="1327538" y="8031"/>
                      <a:pt x="1341834" y="22327"/>
                    </a:cubicBezTo>
                    <a:cubicBezTo>
                      <a:pt x="1356130" y="36623"/>
                      <a:pt x="1364161" y="56013"/>
                      <a:pt x="1364161" y="76230"/>
                    </a:cubicBezTo>
                    <a:lnTo>
                      <a:pt x="1364161" y="1685820"/>
                    </a:lnTo>
                    <a:cubicBezTo>
                      <a:pt x="1364161" y="1727921"/>
                      <a:pt x="1330032" y="1762050"/>
                      <a:pt x="1287931" y="1762050"/>
                    </a:cubicBezTo>
                    <a:lnTo>
                      <a:pt x="76230" y="1762050"/>
                    </a:lnTo>
                    <a:cubicBezTo>
                      <a:pt x="34129" y="1762050"/>
                      <a:pt x="0" y="1727921"/>
                      <a:pt x="0" y="1685820"/>
                    </a:cubicBezTo>
                    <a:lnTo>
                      <a:pt x="0" y="76230"/>
                    </a:lnTo>
                    <a:cubicBezTo>
                      <a:pt x="0" y="34129"/>
                      <a:pt x="34129" y="0"/>
                      <a:pt x="76230" y="0"/>
                    </a:cubicBezTo>
                    <a:close/>
                  </a:path>
                </a:pathLst>
              </a:custGeom>
              <a:solidFill>
                <a:srgbClr val="CCCCCC"/>
              </a:solidFill>
            </p:spPr>
          </p:sp>
          <p:sp>
            <p:nvSpPr>
              <p:cNvPr name="TextBox 7" id="7"/>
              <p:cNvSpPr txBox="true"/>
              <p:nvPr/>
            </p:nvSpPr>
            <p:spPr>
              <a:xfrm>
                <a:off x="0" y="-19050"/>
                <a:ext cx="1364161" cy="1781100"/>
              </a:xfrm>
              <a:prstGeom prst="rect">
                <a:avLst/>
              </a:prstGeom>
            </p:spPr>
            <p:txBody>
              <a:bodyPr anchor="ctr" rtlCol="false" tIns="50800" lIns="50800" bIns="50800" rIns="50800"/>
              <a:lstStyle/>
              <a:p>
                <a:pPr algn="ctr">
                  <a:lnSpc>
                    <a:spcPts val="2859"/>
                  </a:lnSpc>
                </a:pPr>
              </a:p>
            </p:txBody>
          </p:sp>
        </p:grpSp>
        <p:sp>
          <p:nvSpPr>
            <p:cNvPr name="Freeform 8" id="8"/>
            <p:cNvSpPr/>
            <p:nvPr/>
          </p:nvSpPr>
          <p:spPr>
            <a:xfrm flipH="false" flipV="false" rot="0">
              <a:off x="629568" y="1587736"/>
              <a:ext cx="878720" cy="882028"/>
            </a:xfrm>
            <a:custGeom>
              <a:avLst/>
              <a:gdLst/>
              <a:ahLst/>
              <a:cxnLst/>
              <a:rect r="r" b="b" t="t" l="l"/>
              <a:pathLst>
                <a:path h="882028" w="878720">
                  <a:moveTo>
                    <a:pt x="0" y="0"/>
                  </a:moveTo>
                  <a:lnTo>
                    <a:pt x="878720" y="0"/>
                  </a:lnTo>
                  <a:lnTo>
                    <a:pt x="878720" y="882028"/>
                  </a:lnTo>
                  <a:lnTo>
                    <a:pt x="0" y="882028"/>
                  </a:lnTo>
                  <a:lnTo>
                    <a:pt x="0" y="0"/>
                  </a:lnTo>
                  <a:close/>
                </a:path>
              </a:pathLst>
            </a:custGeom>
            <a:blipFill>
              <a:blip r:embed="rId3"/>
              <a:stretch>
                <a:fillRect l="0" t="0" r="0" b="0"/>
              </a:stretch>
            </a:blipFill>
          </p:spPr>
        </p:sp>
        <p:sp>
          <p:nvSpPr>
            <p:cNvPr name="TextBox 9" id="9"/>
            <p:cNvSpPr txBox="true"/>
            <p:nvPr/>
          </p:nvSpPr>
          <p:spPr>
            <a:xfrm rot="0">
              <a:off x="368057" y="822157"/>
              <a:ext cx="1401741" cy="453170"/>
            </a:xfrm>
            <a:prstGeom prst="rect">
              <a:avLst/>
            </a:prstGeom>
          </p:spPr>
          <p:txBody>
            <a:bodyPr anchor="t" rtlCol="false" tIns="0" lIns="0" bIns="0" rIns="0">
              <a:spAutoFit/>
            </a:bodyPr>
            <a:lstStyle/>
            <a:p>
              <a:pPr algn="ctr" marL="0" indent="0" lvl="0">
                <a:lnSpc>
                  <a:spcPts val="1300"/>
                </a:lnSpc>
                <a:spcBef>
                  <a:spcPct val="0"/>
                </a:spcBef>
              </a:pPr>
              <a:r>
                <a:rPr lang="en-US" b="true" sz="928" strike="noStrike" u="none">
                  <a:solidFill>
                    <a:srgbClr val="100F0D"/>
                  </a:solidFill>
                  <a:latin typeface="Montserrat Light Bold"/>
                  <a:ea typeface="Montserrat Light Bold"/>
                  <a:cs typeface="Montserrat Light Bold"/>
                  <a:sym typeface="Montserrat Light Bold"/>
                </a:rPr>
                <a:t>Procesamiento de archivos</a:t>
              </a:r>
            </a:p>
          </p:txBody>
        </p:sp>
        <p:sp>
          <p:nvSpPr>
            <p:cNvPr name="TextBox 10" id="10"/>
            <p:cNvSpPr txBox="true"/>
            <p:nvPr/>
          </p:nvSpPr>
          <p:spPr>
            <a:xfrm rot="0">
              <a:off x="1012306" y="110307"/>
              <a:ext cx="113244" cy="330944"/>
            </a:xfrm>
            <a:prstGeom prst="rect">
              <a:avLst/>
            </a:prstGeom>
          </p:spPr>
          <p:txBody>
            <a:bodyPr anchor="t" rtlCol="false" tIns="0" lIns="0" bIns="0" rIns="0">
              <a:spAutoFit/>
            </a:bodyPr>
            <a:lstStyle/>
            <a:p>
              <a:pPr algn="ctr">
                <a:lnSpc>
                  <a:spcPts val="2012"/>
                </a:lnSpc>
                <a:spcBef>
                  <a:spcPct val="0"/>
                </a:spcBef>
              </a:pPr>
              <a:r>
                <a:rPr lang="en-US" sz="1547">
                  <a:solidFill>
                    <a:srgbClr val="000000"/>
                  </a:solidFill>
                  <a:latin typeface="Open Sauce"/>
                  <a:ea typeface="Open Sauce"/>
                  <a:cs typeface="Open Sauce"/>
                  <a:sym typeface="Open Sauce"/>
                </a:rPr>
                <a:t>1</a:t>
              </a:r>
            </a:p>
          </p:txBody>
        </p:sp>
      </p:grpSp>
    </p:spTree>
  </p:cSld>
  <p:clrMapOvr>
    <a:masterClrMapping/>
  </p:clrMapOvr>
  <p:transition spd="fast">
    <p:fade/>
  </p:transition>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sp>
        <p:nvSpPr>
          <p:cNvPr name="TextBox 2" id="2"/>
          <p:cNvSpPr txBox="true"/>
          <p:nvPr/>
        </p:nvSpPr>
        <p:spPr>
          <a:xfrm rot="0">
            <a:off x="1028700" y="933450"/>
            <a:ext cx="1415876" cy="931545"/>
          </a:xfrm>
          <a:prstGeom prst="rect">
            <a:avLst/>
          </a:prstGeom>
        </p:spPr>
        <p:txBody>
          <a:bodyPr anchor="t" rtlCol="false" tIns="0" lIns="0" bIns="0" rIns="0">
            <a:spAutoFit/>
          </a:bodyPr>
          <a:lstStyle/>
          <a:p>
            <a:pPr algn="ctr" marL="0" indent="0" lvl="0">
              <a:lnSpc>
                <a:spcPts val="7589"/>
              </a:lnSpc>
              <a:spcBef>
                <a:spcPct val="0"/>
              </a:spcBef>
            </a:pPr>
            <a:r>
              <a:rPr lang="en-US" b="true" sz="5499" spc="538">
                <a:solidFill>
                  <a:srgbClr val="000000"/>
                </a:solidFill>
                <a:latin typeface="Oswald Bold"/>
                <a:ea typeface="Oswald Bold"/>
                <a:cs typeface="Oswald Bold"/>
                <a:sym typeface="Oswald Bold"/>
              </a:rPr>
              <a:t>RAG</a:t>
            </a:r>
          </a:p>
        </p:txBody>
      </p:sp>
      <p:grpSp>
        <p:nvGrpSpPr>
          <p:cNvPr name="Group 3" id="3"/>
          <p:cNvGrpSpPr/>
          <p:nvPr/>
        </p:nvGrpSpPr>
        <p:grpSpPr>
          <a:xfrm rot="0">
            <a:off x="3603697" y="2881419"/>
            <a:ext cx="3396107" cy="5670286"/>
            <a:chOff x="0" y="0"/>
            <a:chExt cx="4528142" cy="7560381"/>
          </a:xfrm>
        </p:grpSpPr>
        <p:sp>
          <p:nvSpPr>
            <p:cNvPr name="Freeform 4" id="4"/>
            <p:cNvSpPr/>
            <p:nvPr/>
          </p:nvSpPr>
          <p:spPr>
            <a:xfrm flipH="false" flipV="false" rot="0">
              <a:off x="844775" y="4711105"/>
              <a:ext cx="2838592" cy="2849277"/>
            </a:xfrm>
            <a:custGeom>
              <a:avLst/>
              <a:gdLst/>
              <a:ahLst/>
              <a:cxnLst/>
              <a:rect r="r" b="b" t="t" l="l"/>
              <a:pathLst>
                <a:path h="2849277" w="2838592">
                  <a:moveTo>
                    <a:pt x="0" y="0"/>
                  </a:moveTo>
                  <a:lnTo>
                    <a:pt x="2838592" y="0"/>
                  </a:lnTo>
                  <a:lnTo>
                    <a:pt x="2838592" y="2849276"/>
                  </a:lnTo>
                  <a:lnTo>
                    <a:pt x="0" y="2849276"/>
                  </a:lnTo>
                  <a:lnTo>
                    <a:pt x="0" y="0"/>
                  </a:lnTo>
                  <a:close/>
                </a:path>
              </a:pathLst>
            </a:custGeom>
            <a:blipFill>
              <a:blip r:embed="rId2"/>
              <a:stretch>
                <a:fillRect l="0" t="0" r="0" b="0"/>
              </a:stretch>
            </a:blipFill>
          </p:spPr>
        </p:sp>
        <p:sp>
          <p:nvSpPr>
            <p:cNvPr name="TextBox 5" id="5"/>
            <p:cNvSpPr txBox="true"/>
            <p:nvPr/>
          </p:nvSpPr>
          <p:spPr>
            <a:xfrm rot="0">
              <a:off x="0" y="2273158"/>
              <a:ext cx="4528142" cy="1428750"/>
            </a:xfrm>
            <a:prstGeom prst="rect">
              <a:avLst/>
            </a:prstGeom>
          </p:spPr>
          <p:txBody>
            <a:bodyPr anchor="t" rtlCol="false" tIns="0" lIns="0" bIns="0" rIns="0">
              <a:spAutoFit/>
            </a:bodyPr>
            <a:lstStyle/>
            <a:p>
              <a:pPr algn="ctr" marL="0" indent="0" lvl="0">
                <a:lnSpc>
                  <a:spcPts val="4200"/>
                </a:lnSpc>
                <a:spcBef>
                  <a:spcPct val="0"/>
                </a:spcBef>
              </a:pPr>
              <a:r>
                <a:rPr lang="en-US" b="true" sz="3000" strike="noStrike" u="none">
                  <a:solidFill>
                    <a:srgbClr val="100F0D"/>
                  </a:solidFill>
                  <a:latin typeface="Montserrat Light Bold"/>
                  <a:ea typeface="Montserrat Light Bold"/>
                  <a:cs typeface="Montserrat Light Bold"/>
                  <a:sym typeface="Montserrat Light Bold"/>
                </a:rPr>
                <a:t>Procesamiento de archivos</a:t>
              </a:r>
            </a:p>
          </p:txBody>
        </p:sp>
        <p:sp>
          <p:nvSpPr>
            <p:cNvPr name="TextBox 6" id="6"/>
            <p:cNvSpPr txBox="true"/>
            <p:nvPr/>
          </p:nvSpPr>
          <p:spPr>
            <a:xfrm rot="0">
              <a:off x="2081161" y="-57150"/>
              <a:ext cx="365820" cy="1064683"/>
            </a:xfrm>
            <a:prstGeom prst="rect">
              <a:avLst/>
            </a:prstGeom>
          </p:spPr>
          <p:txBody>
            <a:bodyPr anchor="t" rtlCol="false" tIns="0" lIns="0" bIns="0" rIns="0">
              <a:spAutoFit/>
            </a:bodyPr>
            <a:lstStyle/>
            <a:p>
              <a:pPr algn="ctr">
                <a:lnSpc>
                  <a:spcPts val="6500"/>
                </a:lnSpc>
                <a:spcBef>
                  <a:spcPct val="0"/>
                </a:spcBef>
              </a:pPr>
              <a:r>
                <a:rPr lang="en-US" sz="5000">
                  <a:solidFill>
                    <a:srgbClr val="000000"/>
                  </a:solidFill>
                  <a:latin typeface="Open Sauce"/>
                  <a:ea typeface="Open Sauce"/>
                  <a:cs typeface="Open Sauce"/>
                  <a:sym typeface="Open Sauce"/>
                </a:rPr>
                <a:t>1</a:t>
              </a:r>
            </a:p>
          </p:txBody>
        </p:sp>
      </p:grpSp>
      <p:grpSp>
        <p:nvGrpSpPr>
          <p:cNvPr name="Group 7" id="7"/>
          <p:cNvGrpSpPr/>
          <p:nvPr/>
        </p:nvGrpSpPr>
        <p:grpSpPr>
          <a:xfrm rot="0">
            <a:off x="11288196" y="2881419"/>
            <a:ext cx="3396107" cy="5670286"/>
            <a:chOff x="0" y="0"/>
            <a:chExt cx="4528142" cy="7560381"/>
          </a:xfrm>
        </p:grpSpPr>
        <p:sp>
          <p:nvSpPr>
            <p:cNvPr name="Freeform 8" id="8"/>
            <p:cNvSpPr/>
            <p:nvPr/>
          </p:nvSpPr>
          <p:spPr>
            <a:xfrm flipH="false" flipV="false" rot="0">
              <a:off x="855460" y="4711105"/>
              <a:ext cx="2817222" cy="2849277"/>
            </a:xfrm>
            <a:custGeom>
              <a:avLst/>
              <a:gdLst/>
              <a:ahLst/>
              <a:cxnLst/>
              <a:rect r="r" b="b" t="t" l="l"/>
              <a:pathLst>
                <a:path h="2849277" w="2817222">
                  <a:moveTo>
                    <a:pt x="0" y="0"/>
                  </a:moveTo>
                  <a:lnTo>
                    <a:pt x="2817222" y="0"/>
                  </a:lnTo>
                  <a:lnTo>
                    <a:pt x="2817222" y="2849276"/>
                  </a:lnTo>
                  <a:lnTo>
                    <a:pt x="0" y="2849276"/>
                  </a:lnTo>
                  <a:lnTo>
                    <a:pt x="0" y="0"/>
                  </a:lnTo>
                  <a:close/>
                </a:path>
              </a:pathLst>
            </a:custGeom>
            <a:blipFill>
              <a:blip r:embed="rId3"/>
              <a:stretch>
                <a:fillRect l="0" t="0" r="0" b="0"/>
              </a:stretch>
            </a:blipFill>
          </p:spPr>
        </p:sp>
        <p:sp>
          <p:nvSpPr>
            <p:cNvPr name="TextBox 9" id="9"/>
            <p:cNvSpPr txBox="true"/>
            <p:nvPr/>
          </p:nvSpPr>
          <p:spPr>
            <a:xfrm rot="0">
              <a:off x="0" y="2273158"/>
              <a:ext cx="4528142" cy="1428750"/>
            </a:xfrm>
            <a:prstGeom prst="rect">
              <a:avLst/>
            </a:prstGeom>
          </p:spPr>
          <p:txBody>
            <a:bodyPr anchor="t" rtlCol="false" tIns="0" lIns="0" bIns="0" rIns="0">
              <a:spAutoFit/>
            </a:bodyPr>
            <a:lstStyle/>
            <a:p>
              <a:pPr algn="ctr" marL="0" indent="0" lvl="0">
                <a:lnSpc>
                  <a:spcPts val="4200"/>
                </a:lnSpc>
                <a:spcBef>
                  <a:spcPct val="0"/>
                </a:spcBef>
              </a:pPr>
              <a:r>
                <a:rPr lang="en-US" b="true" sz="3000">
                  <a:solidFill>
                    <a:srgbClr val="100F0D"/>
                  </a:solidFill>
                  <a:latin typeface="Montserrat Light Bold"/>
                  <a:ea typeface="Montserrat Light Bold"/>
                  <a:cs typeface="Montserrat Light Bold"/>
                  <a:sym typeface="Montserrat Light Bold"/>
                </a:rPr>
                <a:t>Recuperación del contexto</a:t>
              </a:r>
            </a:p>
          </p:txBody>
        </p:sp>
        <p:sp>
          <p:nvSpPr>
            <p:cNvPr name="TextBox 10" id="10"/>
            <p:cNvSpPr txBox="true"/>
            <p:nvPr/>
          </p:nvSpPr>
          <p:spPr>
            <a:xfrm rot="0">
              <a:off x="1990575" y="-57150"/>
              <a:ext cx="546993" cy="1064683"/>
            </a:xfrm>
            <a:prstGeom prst="rect">
              <a:avLst/>
            </a:prstGeom>
          </p:spPr>
          <p:txBody>
            <a:bodyPr anchor="t" rtlCol="false" tIns="0" lIns="0" bIns="0" rIns="0">
              <a:spAutoFit/>
            </a:bodyPr>
            <a:lstStyle/>
            <a:p>
              <a:pPr algn="ctr">
                <a:lnSpc>
                  <a:spcPts val="6500"/>
                </a:lnSpc>
                <a:spcBef>
                  <a:spcPct val="0"/>
                </a:spcBef>
              </a:pPr>
              <a:r>
                <a:rPr lang="en-US" sz="5000">
                  <a:solidFill>
                    <a:srgbClr val="000000"/>
                  </a:solidFill>
                  <a:latin typeface="Open Sauce"/>
                  <a:ea typeface="Open Sauce"/>
                  <a:cs typeface="Open Sauce"/>
                  <a:sym typeface="Open Sauce"/>
                </a:rPr>
                <a:t>2</a:t>
              </a:r>
            </a:p>
          </p:txBody>
        </p:sp>
      </p:grpSp>
      <p:grpSp>
        <p:nvGrpSpPr>
          <p:cNvPr name="Group 11" id="11"/>
          <p:cNvGrpSpPr/>
          <p:nvPr/>
        </p:nvGrpSpPr>
        <p:grpSpPr>
          <a:xfrm rot="0">
            <a:off x="2711976" y="2568015"/>
            <a:ext cx="5179549" cy="6690285"/>
            <a:chOff x="0" y="0"/>
            <a:chExt cx="6906065" cy="8920380"/>
          </a:xfrm>
        </p:grpSpPr>
        <p:grpSp>
          <p:nvGrpSpPr>
            <p:cNvPr name="Group 12" id="12"/>
            <p:cNvGrpSpPr/>
            <p:nvPr/>
          </p:nvGrpSpPr>
          <p:grpSpPr>
            <a:xfrm rot="0">
              <a:off x="0" y="0"/>
              <a:ext cx="6906065" cy="8920380"/>
              <a:chOff x="0" y="0"/>
              <a:chExt cx="1364161" cy="1762050"/>
            </a:xfrm>
          </p:grpSpPr>
          <p:sp>
            <p:nvSpPr>
              <p:cNvPr name="Freeform 13" id="13"/>
              <p:cNvSpPr/>
              <p:nvPr/>
            </p:nvSpPr>
            <p:spPr>
              <a:xfrm flipH="false" flipV="false" rot="0">
                <a:off x="0" y="0"/>
                <a:ext cx="1364161" cy="1762050"/>
              </a:xfrm>
              <a:custGeom>
                <a:avLst/>
                <a:gdLst/>
                <a:ahLst/>
                <a:cxnLst/>
                <a:rect r="r" b="b" t="t" l="l"/>
                <a:pathLst>
                  <a:path h="1762050" w="1364161">
                    <a:moveTo>
                      <a:pt x="76230" y="0"/>
                    </a:moveTo>
                    <a:lnTo>
                      <a:pt x="1287931" y="0"/>
                    </a:lnTo>
                    <a:cubicBezTo>
                      <a:pt x="1308148" y="0"/>
                      <a:pt x="1327538" y="8031"/>
                      <a:pt x="1341834" y="22327"/>
                    </a:cubicBezTo>
                    <a:cubicBezTo>
                      <a:pt x="1356130" y="36623"/>
                      <a:pt x="1364161" y="56013"/>
                      <a:pt x="1364161" y="76230"/>
                    </a:cubicBezTo>
                    <a:lnTo>
                      <a:pt x="1364161" y="1685820"/>
                    </a:lnTo>
                    <a:cubicBezTo>
                      <a:pt x="1364161" y="1727921"/>
                      <a:pt x="1330032" y="1762050"/>
                      <a:pt x="1287931" y="1762050"/>
                    </a:cubicBezTo>
                    <a:lnTo>
                      <a:pt x="76230" y="1762050"/>
                    </a:lnTo>
                    <a:cubicBezTo>
                      <a:pt x="34129" y="1762050"/>
                      <a:pt x="0" y="1727921"/>
                      <a:pt x="0" y="1685820"/>
                    </a:cubicBezTo>
                    <a:lnTo>
                      <a:pt x="0" y="76230"/>
                    </a:lnTo>
                    <a:cubicBezTo>
                      <a:pt x="0" y="34129"/>
                      <a:pt x="34129" y="0"/>
                      <a:pt x="76230" y="0"/>
                    </a:cubicBezTo>
                    <a:close/>
                  </a:path>
                </a:pathLst>
              </a:custGeom>
              <a:solidFill>
                <a:srgbClr val="CCCCCC"/>
              </a:solidFill>
            </p:spPr>
          </p:sp>
          <p:sp>
            <p:nvSpPr>
              <p:cNvPr name="TextBox 14" id="14"/>
              <p:cNvSpPr txBox="true"/>
              <p:nvPr/>
            </p:nvSpPr>
            <p:spPr>
              <a:xfrm>
                <a:off x="0" y="-19050"/>
                <a:ext cx="1364161" cy="1781100"/>
              </a:xfrm>
              <a:prstGeom prst="rect">
                <a:avLst/>
              </a:prstGeom>
            </p:spPr>
            <p:txBody>
              <a:bodyPr anchor="ctr" rtlCol="false" tIns="50800" lIns="50800" bIns="50800" rIns="50800"/>
              <a:lstStyle/>
              <a:p>
                <a:pPr algn="ctr">
                  <a:lnSpc>
                    <a:spcPts val="2859"/>
                  </a:lnSpc>
                </a:pPr>
              </a:p>
            </p:txBody>
          </p:sp>
        </p:grpSp>
        <p:sp>
          <p:nvSpPr>
            <p:cNvPr name="Freeform 15" id="15"/>
            <p:cNvSpPr/>
            <p:nvPr/>
          </p:nvSpPr>
          <p:spPr>
            <a:xfrm flipH="false" flipV="false" rot="0">
              <a:off x="2033736" y="5128976"/>
              <a:ext cx="2838592" cy="2849277"/>
            </a:xfrm>
            <a:custGeom>
              <a:avLst/>
              <a:gdLst/>
              <a:ahLst/>
              <a:cxnLst/>
              <a:rect r="r" b="b" t="t" l="l"/>
              <a:pathLst>
                <a:path h="2849277" w="2838592">
                  <a:moveTo>
                    <a:pt x="0" y="0"/>
                  </a:moveTo>
                  <a:lnTo>
                    <a:pt x="2838592" y="0"/>
                  </a:lnTo>
                  <a:lnTo>
                    <a:pt x="2838592" y="2849277"/>
                  </a:lnTo>
                  <a:lnTo>
                    <a:pt x="0" y="2849277"/>
                  </a:lnTo>
                  <a:lnTo>
                    <a:pt x="0" y="0"/>
                  </a:lnTo>
                  <a:close/>
                </a:path>
              </a:pathLst>
            </a:custGeom>
            <a:blipFill>
              <a:blip r:embed="rId2"/>
              <a:stretch>
                <a:fillRect l="0" t="0" r="0" b="0"/>
              </a:stretch>
            </a:blipFill>
          </p:spPr>
        </p:sp>
        <p:sp>
          <p:nvSpPr>
            <p:cNvPr name="TextBox 16" id="16"/>
            <p:cNvSpPr txBox="true"/>
            <p:nvPr/>
          </p:nvSpPr>
          <p:spPr>
            <a:xfrm rot="0">
              <a:off x="1188961" y="2700555"/>
              <a:ext cx="4528142" cy="1419225"/>
            </a:xfrm>
            <a:prstGeom prst="rect">
              <a:avLst/>
            </a:prstGeom>
          </p:spPr>
          <p:txBody>
            <a:bodyPr anchor="t" rtlCol="false" tIns="0" lIns="0" bIns="0" rIns="0">
              <a:spAutoFit/>
            </a:bodyPr>
            <a:lstStyle/>
            <a:p>
              <a:pPr algn="ctr" marL="0" indent="0" lvl="0">
                <a:lnSpc>
                  <a:spcPts val="4199"/>
                </a:lnSpc>
                <a:spcBef>
                  <a:spcPct val="0"/>
                </a:spcBef>
              </a:pPr>
              <a:r>
                <a:rPr lang="en-US" b="true" sz="2999" strike="noStrike" u="none">
                  <a:solidFill>
                    <a:srgbClr val="100F0D"/>
                  </a:solidFill>
                  <a:latin typeface="Montserrat Light Bold"/>
                  <a:ea typeface="Montserrat Light Bold"/>
                  <a:cs typeface="Montserrat Light Bold"/>
                  <a:sym typeface="Montserrat Light Bold"/>
                </a:rPr>
                <a:t>Procesamiento de archivos</a:t>
              </a:r>
            </a:p>
          </p:txBody>
        </p:sp>
        <p:sp>
          <p:nvSpPr>
            <p:cNvPr name="TextBox 17" id="17"/>
            <p:cNvSpPr txBox="true"/>
            <p:nvPr/>
          </p:nvSpPr>
          <p:spPr>
            <a:xfrm rot="0">
              <a:off x="3270123" y="360722"/>
              <a:ext cx="365820" cy="1064683"/>
            </a:xfrm>
            <a:prstGeom prst="rect">
              <a:avLst/>
            </a:prstGeom>
          </p:spPr>
          <p:txBody>
            <a:bodyPr anchor="t" rtlCol="false" tIns="0" lIns="0" bIns="0" rIns="0">
              <a:spAutoFit/>
            </a:bodyPr>
            <a:lstStyle/>
            <a:p>
              <a:pPr algn="ctr">
                <a:lnSpc>
                  <a:spcPts val="6500"/>
                </a:lnSpc>
                <a:spcBef>
                  <a:spcPct val="0"/>
                </a:spcBef>
              </a:pPr>
              <a:r>
                <a:rPr lang="en-US" sz="5000">
                  <a:solidFill>
                    <a:srgbClr val="000000"/>
                  </a:solidFill>
                  <a:latin typeface="Open Sauce"/>
                  <a:ea typeface="Open Sauce"/>
                  <a:cs typeface="Open Sauce"/>
                  <a:sym typeface="Open Sauce"/>
                </a:rPr>
                <a:t>1</a:t>
              </a:r>
            </a:p>
          </p:txBody>
        </p:sp>
      </p:grpSp>
      <p:grpSp>
        <p:nvGrpSpPr>
          <p:cNvPr name="Group 18" id="18"/>
          <p:cNvGrpSpPr/>
          <p:nvPr/>
        </p:nvGrpSpPr>
        <p:grpSpPr>
          <a:xfrm rot="0">
            <a:off x="10396475" y="2371420"/>
            <a:ext cx="5179549" cy="6690285"/>
            <a:chOff x="0" y="0"/>
            <a:chExt cx="6906065" cy="8920380"/>
          </a:xfrm>
        </p:grpSpPr>
        <p:grpSp>
          <p:nvGrpSpPr>
            <p:cNvPr name="Group 19" id="19"/>
            <p:cNvGrpSpPr/>
            <p:nvPr/>
          </p:nvGrpSpPr>
          <p:grpSpPr>
            <a:xfrm rot="0">
              <a:off x="0" y="0"/>
              <a:ext cx="6906065" cy="8920380"/>
              <a:chOff x="0" y="0"/>
              <a:chExt cx="1364161" cy="1762050"/>
            </a:xfrm>
          </p:grpSpPr>
          <p:sp>
            <p:nvSpPr>
              <p:cNvPr name="Freeform 20" id="20"/>
              <p:cNvSpPr/>
              <p:nvPr/>
            </p:nvSpPr>
            <p:spPr>
              <a:xfrm flipH="false" flipV="false" rot="0">
                <a:off x="0" y="0"/>
                <a:ext cx="1364161" cy="1762050"/>
              </a:xfrm>
              <a:custGeom>
                <a:avLst/>
                <a:gdLst/>
                <a:ahLst/>
                <a:cxnLst/>
                <a:rect r="r" b="b" t="t" l="l"/>
                <a:pathLst>
                  <a:path h="1762050" w="1364161">
                    <a:moveTo>
                      <a:pt x="76230" y="0"/>
                    </a:moveTo>
                    <a:lnTo>
                      <a:pt x="1287931" y="0"/>
                    </a:lnTo>
                    <a:cubicBezTo>
                      <a:pt x="1308148" y="0"/>
                      <a:pt x="1327538" y="8031"/>
                      <a:pt x="1341834" y="22327"/>
                    </a:cubicBezTo>
                    <a:cubicBezTo>
                      <a:pt x="1356130" y="36623"/>
                      <a:pt x="1364161" y="56013"/>
                      <a:pt x="1364161" y="76230"/>
                    </a:cubicBezTo>
                    <a:lnTo>
                      <a:pt x="1364161" y="1685820"/>
                    </a:lnTo>
                    <a:cubicBezTo>
                      <a:pt x="1364161" y="1727921"/>
                      <a:pt x="1330032" y="1762050"/>
                      <a:pt x="1287931" y="1762050"/>
                    </a:cubicBezTo>
                    <a:lnTo>
                      <a:pt x="76230" y="1762050"/>
                    </a:lnTo>
                    <a:cubicBezTo>
                      <a:pt x="34129" y="1762050"/>
                      <a:pt x="0" y="1727921"/>
                      <a:pt x="0" y="1685820"/>
                    </a:cubicBezTo>
                    <a:lnTo>
                      <a:pt x="0" y="76230"/>
                    </a:lnTo>
                    <a:cubicBezTo>
                      <a:pt x="0" y="34129"/>
                      <a:pt x="34129" y="0"/>
                      <a:pt x="76230" y="0"/>
                    </a:cubicBezTo>
                    <a:close/>
                  </a:path>
                </a:pathLst>
              </a:custGeom>
              <a:solidFill>
                <a:srgbClr val="CCCCCC"/>
              </a:solidFill>
            </p:spPr>
          </p:sp>
          <p:sp>
            <p:nvSpPr>
              <p:cNvPr name="TextBox 21" id="21"/>
              <p:cNvSpPr txBox="true"/>
              <p:nvPr/>
            </p:nvSpPr>
            <p:spPr>
              <a:xfrm>
                <a:off x="0" y="-9525"/>
                <a:ext cx="1364161" cy="1771575"/>
              </a:xfrm>
              <a:prstGeom prst="rect">
                <a:avLst/>
              </a:prstGeom>
            </p:spPr>
            <p:txBody>
              <a:bodyPr anchor="ctr" rtlCol="false" tIns="50800" lIns="50800" bIns="50800" rIns="50800"/>
              <a:lstStyle/>
              <a:p>
                <a:pPr algn="ctr">
                  <a:lnSpc>
                    <a:spcPts val="2860"/>
                  </a:lnSpc>
                </a:pPr>
              </a:p>
            </p:txBody>
          </p:sp>
        </p:grpSp>
        <p:sp>
          <p:nvSpPr>
            <p:cNvPr name="Freeform 22" id="22"/>
            <p:cNvSpPr/>
            <p:nvPr/>
          </p:nvSpPr>
          <p:spPr>
            <a:xfrm flipH="false" flipV="false" rot="0">
              <a:off x="2044421" y="5128976"/>
              <a:ext cx="2817222" cy="2849277"/>
            </a:xfrm>
            <a:custGeom>
              <a:avLst/>
              <a:gdLst/>
              <a:ahLst/>
              <a:cxnLst/>
              <a:rect r="r" b="b" t="t" l="l"/>
              <a:pathLst>
                <a:path h="2849277" w="2817222">
                  <a:moveTo>
                    <a:pt x="0" y="0"/>
                  </a:moveTo>
                  <a:lnTo>
                    <a:pt x="2817223" y="0"/>
                  </a:lnTo>
                  <a:lnTo>
                    <a:pt x="2817223" y="2849277"/>
                  </a:lnTo>
                  <a:lnTo>
                    <a:pt x="0" y="2849277"/>
                  </a:lnTo>
                  <a:lnTo>
                    <a:pt x="0" y="0"/>
                  </a:lnTo>
                  <a:close/>
                </a:path>
              </a:pathLst>
            </a:custGeom>
            <a:blipFill>
              <a:blip r:embed="rId3"/>
              <a:stretch>
                <a:fillRect l="0" t="0" r="0" b="0"/>
              </a:stretch>
            </a:blipFill>
          </p:spPr>
        </p:sp>
        <p:sp>
          <p:nvSpPr>
            <p:cNvPr name="TextBox 23" id="23"/>
            <p:cNvSpPr txBox="true"/>
            <p:nvPr/>
          </p:nvSpPr>
          <p:spPr>
            <a:xfrm rot="0">
              <a:off x="1188961" y="2700555"/>
              <a:ext cx="4528142" cy="1419225"/>
            </a:xfrm>
            <a:prstGeom prst="rect">
              <a:avLst/>
            </a:prstGeom>
          </p:spPr>
          <p:txBody>
            <a:bodyPr anchor="t" rtlCol="false" tIns="0" lIns="0" bIns="0" rIns="0">
              <a:spAutoFit/>
            </a:bodyPr>
            <a:lstStyle/>
            <a:p>
              <a:pPr algn="ctr" marL="0" indent="0" lvl="0">
                <a:lnSpc>
                  <a:spcPts val="4199"/>
                </a:lnSpc>
                <a:spcBef>
                  <a:spcPct val="0"/>
                </a:spcBef>
              </a:pPr>
              <a:r>
                <a:rPr lang="en-US" b="true" sz="2999">
                  <a:solidFill>
                    <a:srgbClr val="100F0D"/>
                  </a:solidFill>
                  <a:latin typeface="Montserrat Light Bold"/>
                  <a:ea typeface="Montserrat Light Bold"/>
                  <a:cs typeface="Montserrat Light Bold"/>
                  <a:sym typeface="Montserrat Light Bold"/>
                </a:rPr>
                <a:t>Recuperación del contexto</a:t>
              </a:r>
            </a:p>
          </p:txBody>
        </p:sp>
        <p:sp>
          <p:nvSpPr>
            <p:cNvPr name="TextBox 24" id="24"/>
            <p:cNvSpPr txBox="true"/>
            <p:nvPr/>
          </p:nvSpPr>
          <p:spPr>
            <a:xfrm rot="0">
              <a:off x="3179536" y="360722"/>
              <a:ext cx="546993" cy="1064683"/>
            </a:xfrm>
            <a:prstGeom prst="rect">
              <a:avLst/>
            </a:prstGeom>
          </p:spPr>
          <p:txBody>
            <a:bodyPr anchor="t" rtlCol="false" tIns="0" lIns="0" bIns="0" rIns="0">
              <a:spAutoFit/>
            </a:bodyPr>
            <a:lstStyle/>
            <a:p>
              <a:pPr algn="ctr">
                <a:lnSpc>
                  <a:spcPts val="6500"/>
                </a:lnSpc>
                <a:spcBef>
                  <a:spcPct val="0"/>
                </a:spcBef>
              </a:pPr>
              <a:r>
                <a:rPr lang="en-US" sz="5000">
                  <a:solidFill>
                    <a:srgbClr val="000000"/>
                  </a:solidFill>
                  <a:latin typeface="Open Sauce"/>
                  <a:ea typeface="Open Sauce"/>
                  <a:cs typeface="Open Sauce"/>
                  <a:sym typeface="Open Sauce"/>
                </a:rPr>
                <a:t>2</a:t>
              </a:r>
            </a:p>
          </p:txBody>
        </p:sp>
      </p:grpSp>
      <p:sp>
        <p:nvSpPr>
          <p:cNvPr name="TextBox 25" id="25"/>
          <p:cNvSpPr txBox="true"/>
          <p:nvPr/>
        </p:nvSpPr>
        <p:spPr>
          <a:xfrm rot="0">
            <a:off x="17385005" y="9563463"/>
            <a:ext cx="301823" cy="476250"/>
          </a:xfrm>
          <a:prstGeom prst="rect">
            <a:avLst/>
          </a:prstGeom>
        </p:spPr>
        <p:txBody>
          <a:bodyPr anchor="t" rtlCol="false" tIns="0" lIns="0" bIns="0" rIns="0">
            <a:spAutoFit/>
          </a:bodyPr>
          <a:lstStyle/>
          <a:p>
            <a:pPr algn="ctr">
              <a:lnSpc>
                <a:spcPts val="3899"/>
              </a:lnSpc>
              <a:spcBef>
                <a:spcPct val="0"/>
              </a:spcBef>
            </a:pPr>
            <a:r>
              <a:rPr lang="en-US" sz="2999">
                <a:solidFill>
                  <a:srgbClr val="000000"/>
                </a:solidFill>
                <a:latin typeface="Oswald"/>
                <a:ea typeface="Oswald"/>
                <a:cs typeface="Oswald"/>
                <a:sym typeface="Oswald"/>
              </a:rPr>
              <a:t>11</a:t>
            </a:r>
          </a:p>
        </p:txBody>
      </p:sp>
    </p:spTree>
  </p:cSld>
  <p:clrMapOvr>
    <a:masterClrMapping/>
  </p:clrMapOvr>
  <p:transition spd="fast">
    <p:fade/>
  </p:transition>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grpSp>
        <p:nvGrpSpPr>
          <p:cNvPr name="Group 2" id="2"/>
          <p:cNvGrpSpPr/>
          <p:nvPr/>
        </p:nvGrpSpPr>
        <p:grpSpPr>
          <a:xfrm rot="0">
            <a:off x="1028700" y="1028700"/>
            <a:ext cx="1603392" cy="2071058"/>
            <a:chOff x="0" y="0"/>
            <a:chExt cx="2137856" cy="2761411"/>
          </a:xfrm>
        </p:grpSpPr>
        <p:grpSp>
          <p:nvGrpSpPr>
            <p:cNvPr name="Group 3" id="3"/>
            <p:cNvGrpSpPr/>
            <p:nvPr/>
          </p:nvGrpSpPr>
          <p:grpSpPr>
            <a:xfrm rot="0">
              <a:off x="0" y="0"/>
              <a:ext cx="2137856" cy="2761411"/>
              <a:chOff x="0" y="0"/>
              <a:chExt cx="1364161" cy="1762050"/>
            </a:xfrm>
          </p:grpSpPr>
          <p:sp>
            <p:nvSpPr>
              <p:cNvPr name="Freeform 4" id="4"/>
              <p:cNvSpPr/>
              <p:nvPr/>
            </p:nvSpPr>
            <p:spPr>
              <a:xfrm flipH="false" flipV="false" rot="0">
                <a:off x="0" y="0"/>
                <a:ext cx="1364161" cy="1762050"/>
              </a:xfrm>
              <a:custGeom>
                <a:avLst/>
                <a:gdLst/>
                <a:ahLst/>
                <a:cxnLst/>
                <a:rect r="r" b="b" t="t" l="l"/>
                <a:pathLst>
                  <a:path h="1762050" w="1364161">
                    <a:moveTo>
                      <a:pt x="76230" y="0"/>
                    </a:moveTo>
                    <a:lnTo>
                      <a:pt x="1287931" y="0"/>
                    </a:lnTo>
                    <a:cubicBezTo>
                      <a:pt x="1308148" y="0"/>
                      <a:pt x="1327538" y="8031"/>
                      <a:pt x="1341834" y="22327"/>
                    </a:cubicBezTo>
                    <a:cubicBezTo>
                      <a:pt x="1356130" y="36623"/>
                      <a:pt x="1364161" y="56013"/>
                      <a:pt x="1364161" y="76230"/>
                    </a:cubicBezTo>
                    <a:lnTo>
                      <a:pt x="1364161" y="1685820"/>
                    </a:lnTo>
                    <a:cubicBezTo>
                      <a:pt x="1364161" y="1727921"/>
                      <a:pt x="1330032" y="1762050"/>
                      <a:pt x="1287931" y="1762050"/>
                    </a:cubicBezTo>
                    <a:lnTo>
                      <a:pt x="76230" y="1762050"/>
                    </a:lnTo>
                    <a:cubicBezTo>
                      <a:pt x="34129" y="1762050"/>
                      <a:pt x="0" y="1727921"/>
                      <a:pt x="0" y="1685820"/>
                    </a:cubicBezTo>
                    <a:lnTo>
                      <a:pt x="0" y="76230"/>
                    </a:lnTo>
                    <a:cubicBezTo>
                      <a:pt x="0" y="34129"/>
                      <a:pt x="34129" y="0"/>
                      <a:pt x="76230" y="0"/>
                    </a:cubicBezTo>
                    <a:close/>
                  </a:path>
                </a:pathLst>
              </a:custGeom>
              <a:solidFill>
                <a:srgbClr val="CCCCCC"/>
              </a:solidFill>
            </p:spPr>
          </p:sp>
          <p:sp>
            <p:nvSpPr>
              <p:cNvPr name="TextBox 5" id="5"/>
              <p:cNvSpPr txBox="true"/>
              <p:nvPr/>
            </p:nvSpPr>
            <p:spPr>
              <a:xfrm>
                <a:off x="0" y="-19050"/>
                <a:ext cx="1364161" cy="1781100"/>
              </a:xfrm>
              <a:prstGeom prst="rect">
                <a:avLst/>
              </a:prstGeom>
            </p:spPr>
            <p:txBody>
              <a:bodyPr anchor="ctr" rtlCol="false" tIns="50800" lIns="50800" bIns="50800" rIns="50800"/>
              <a:lstStyle/>
              <a:p>
                <a:pPr algn="ctr">
                  <a:lnSpc>
                    <a:spcPts val="2859"/>
                  </a:lnSpc>
                </a:pPr>
              </a:p>
            </p:txBody>
          </p:sp>
        </p:grpSp>
        <p:sp>
          <p:nvSpPr>
            <p:cNvPr name="Freeform 6" id="6"/>
            <p:cNvSpPr/>
            <p:nvPr/>
          </p:nvSpPr>
          <p:spPr>
            <a:xfrm flipH="false" flipV="false" rot="0">
              <a:off x="632875" y="1587736"/>
              <a:ext cx="872105" cy="882028"/>
            </a:xfrm>
            <a:custGeom>
              <a:avLst/>
              <a:gdLst/>
              <a:ahLst/>
              <a:cxnLst/>
              <a:rect r="r" b="b" t="t" l="l"/>
              <a:pathLst>
                <a:path h="882028" w="872105">
                  <a:moveTo>
                    <a:pt x="0" y="0"/>
                  </a:moveTo>
                  <a:lnTo>
                    <a:pt x="872105" y="0"/>
                  </a:lnTo>
                  <a:lnTo>
                    <a:pt x="872105" y="882028"/>
                  </a:lnTo>
                  <a:lnTo>
                    <a:pt x="0" y="882028"/>
                  </a:lnTo>
                  <a:lnTo>
                    <a:pt x="0" y="0"/>
                  </a:lnTo>
                  <a:close/>
                </a:path>
              </a:pathLst>
            </a:custGeom>
            <a:blipFill>
              <a:blip r:embed="rId2"/>
              <a:stretch>
                <a:fillRect l="0" t="0" r="0" b="0"/>
              </a:stretch>
            </a:blipFill>
          </p:spPr>
        </p:sp>
        <p:sp>
          <p:nvSpPr>
            <p:cNvPr name="TextBox 7" id="7"/>
            <p:cNvSpPr txBox="true"/>
            <p:nvPr/>
          </p:nvSpPr>
          <p:spPr>
            <a:xfrm rot="0">
              <a:off x="368057" y="822157"/>
              <a:ext cx="1401741" cy="453170"/>
            </a:xfrm>
            <a:prstGeom prst="rect">
              <a:avLst/>
            </a:prstGeom>
          </p:spPr>
          <p:txBody>
            <a:bodyPr anchor="t" rtlCol="false" tIns="0" lIns="0" bIns="0" rIns="0">
              <a:spAutoFit/>
            </a:bodyPr>
            <a:lstStyle/>
            <a:p>
              <a:pPr algn="ctr" marL="0" indent="0" lvl="0">
                <a:lnSpc>
                  <a:spcPts val="1300"/>
                </a:lnSpc>
                <a:spcBef>
                  <a:spcPct val="0"/>
                </a:spcBef>
              </a:pPr>
              <a:r>
                <a:rPr lang="en-US" b="true" sz="928">
                  <a:solidFill>
                    <a:srgbClr val="100F0D"/>
                  </a:solidFill>
                  <a:latin typeface="Montserrat Light Bold"/>
                  <a:ea typeface="Montserrat Light Bold"/>
                  <a:cs typeface="Montserrat Light Bold"/>
                  <a:sym typeface="Montserrat Light Bold"/>
                </a:rPr>
                <a:t>Recuperación del contexto</a:t>
              </a:r>
            </a:p>
          </p:txBody>
        </p:sp>
        <p:sp>
          <p:nvSpPr>
            <p:cNvPr name="TextBox 8" id="8"/>
            <p:cNvSpPr txBox="true"/>
            <p:nvPr/>
          </p:nvSpPr>
          <p:spPr>
            <a:xfrm rot="0">
              <a:off x="984264" y="110307"/>
              <a:ext cx="169328" cy="330944"/>
            </a:xfrm>
            <a:prstGeom prst="rect">
              <a:avLst/>
            </a:prstGeom>
          </p:spPr>
          <p:txBody>
            <a:bodyPr anchor="t" rtlCol="false" tIns="0" lIns="0" bIns="0" rIns="0">
              <a:spAutoFit/>
            </a:bodyPr>
            <a:lstStyle/>
            <a:p>
              <a:pPr algn="ctr">
                <a:lnSpc>
                  <a:spcPts val="2012"/>
                </a:lnSpc>
                <a:spcBef>
                  <a:spcPct val="0"/>
                </a:spcBef>
              </a:pPr>
              <a:r>
                <a:rPr lang="en-US" sz="1547">
                  <a:solidFill>
                    <a:srgbClr val="000000"/>
                  </a:solidFill>
                  <a:latin typeface="Open Sauce"/>
                  <a:ea typeface="Open Sauce"/>
                  <a:cs typeface="Open Sauce"/>
                  <a:sym typeface="Open Sauce"/>
                </a:rPr>
                <a:t>2</a:t>
              </a:r>
            </a:p>
          </p:txBody>
        </p:sp>
      </p:grpSp>
      <p:sp>
        <p:nvSpPr>
          <p:cNvPr name="Freeform 9" id="9"/>
          <p:cNvSpPr/>
          <p:nvPr/>
        </p:nvSpPr>
        <p:spPr>
          <a:xfrm flipH="false" flipV="false" rot="0">
            <a:off x="1798067" y="2432138"/>
            <a:ext cx="14691865" cy="5422724"/>
          </a:xfrm>
          <a:custGeom>
            <a:avLst/>
            <a:gdLst/>
            <a:ahLst/>
            <a:cxnLst/>
            <a:rect r="r" b="b" t="t" l="l"/>
            <a:pathLst>
              <a:path h="5422724" w="14691865">
                <a:moveTo>
                  <a:pt x="0" y="0"/>
                </a:moveTo>
                <a:lnTo>
                  <a:pt x="14691866" y="0"/>
                </a:lnTo>
                <a:lnTo>
                  <a:pt x="14691866" y="5422724"/>
                </a:lnTo>
                <a:lnTo>
                  <a:pt x="0" y="5422724"/>
                </a:lnTo>
                <a:lnTo>
                  <a:pt x="0" y="0"/>
                </a:lnTo>
                <a:close/>
              </a:path>
            </a:pathLst>
          </a:custGeom>
          <a:blipFill>
            <a:blip r:embed="rId3"/>
            <a:stretch>
              <a:fillRect l="-26011" t="-294898" r="-30085" b="0"/>
            </a:stretch>
          </a:blipFill>
        </p:spPr>
      </p:sp>
      <p:sp>
        <p:nvSpPr>
          <p:cNvPr name="TextBox 10" id="10"/>
          <p:cNvSpPr txBox="true"/>
          <p:nvPr/>
        </p:nvSpPr>
        <p:spPr>
          <a:xfrm rot="0">
            <a:off x="17369452" y="9563463"/>
            <a:ext cx="332929" cy="476250"/>
          </a:xfrm>
          <a:prstGeom prst="rect">
            <a:avLst/>
          </a:prstGeom>
        </p:spPr>
        <p:txBody>
          <a:bodyPr anchor="t" rtlCol="false" tIns="0" lIns="0" bIns="0" rIns="0">
            <a:spAutoFit/>
          </a:bodyPr>
          <a:lstStyle/>
          <a:p>
            <a:pPr algn="ctr">
              <a:lnSpc>
                <a:spcPts val="3899"/>
              </a:lnSpc>
              <a:spcBef>
                <a:spcPct val="0"/>
              </a:spcBef>
            </a:pPr>
            <a:r>
              <a:rPr lang="en-US" sz="2999">
                <a:solidFill>
                  <a:srgbClr val="000000"/>
                </a:solidFill>
                <a:latin typeface="Oswald"/>
                <a:ea typeface="Oswald"/>
                <a:cs typeface="Oswald"/>
                <a:sym typeface="Oswald"/>
              </a:rPr>
              <a:t>12</a:t>
            </a:r>
          </a:p>
        </p:txBody>
      </p:sp>
    </p:spTree>
  </p:cSld>
  <p:clrMapOvr>
    <a:masterClrMapping/>
  </p:clrMapOvr>
  <p:transition spd="fast">
    <p:fade/>
  </p:transition>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sp>
        <p:nvSpPr>
          <p:cNvPr name="TextBox 2" id="2"/>
          <p:cNvSpPr txBox="true"/>
          <p:nvPr/>
        </p:nvSpPr>
        <p:spPr>
          <a:xfrm rot="0">
            <a:off x="1028700" y="933450"/>
            <a:ext cx="1415876" cy="931545"/>
          </a:xfrm>
          <a:prstGeom prst="rect">
            <a:avLst/>
          </a:prstGeom>
        </p:spPr>
        <p:txBody>
          <a:bodyPr anchor="t" rtlCol="false" tIns="0" lIns="0" bIns="0" rIns="0">
            <a:spAutoFit/>
          </a:bodyPr>
          <a:lstStyle/>
          <a:p>
            <a:pPr algn="ctr" marL="0" indent="0" lvl="0">
              <a:lnSpc>
                <a:spcPts val="7589"/>
              </a:lnSpc>
              <a:spcBef>
                <a:spcPct val="0"/>
              </a:spcBef>
            </a:pPr>
            <a:r>
              <a:rPr lang="en-US" b="true" sz="5499" spc="538">
                <a:solidFill>
                  <a:srgbClr val="000000"/>
                </a:solidFill>
                <a:latin typeface="Oswald Bold"/>
                <a:ea typeface="Oswald Bold"/>
                <a:cs typeface="Oswald Bold"/>
                <a:sym typeface="Oswald Bold"/>
              </a:rPr>
              <a:t>RAG</a:t>
            </a:r>
          </a:p>
        </p:txBody>
      </p:sp>
      <p:grpSp>
        <p:nvGrpSpPr>
          <p:cNvPr name="Group 3" id="3"/>
          <p:cNvGrpSpPr/>
          <p:nvPr/>
        </p:nvGrpSpPr>
        <p:grpSpPr>
          <a:xfrm rot="0">
            <a:off x="3603697" y="2881419"/>
            <a:ext cx="3396107" cy="5670286"/>
            <a:chOff x="0" y="0"/>
            <a:chExt cx="4528142" cy="7560381"/>
          </a:xfrm>
        </p:grpSpPr>
        <p:sp>
          <p:nvSpPr>
            <p:cNvPr name="Freeform 4" id="4"/>
            <p:cNvSpPr/>
            <p:nvPr/>
          </p:nvSpPr>
          <p:spPr>
            <a:xfrm flipH="false" flipV="false" rot="0">
              <a:off x="844775" y="4711105"/>
              <a:ext cx="2838592" cy="2849277"/>
            </a:xfrm>
            <a:custGeom>
              <a:avLst/>
              <a:gdLst/>
              <a:ahLst/>
              <a:cxnLst/>
              <a:rect r="r" b="b" t="t" l="l"/>
              <a:pathLst>
                <a:path h="2849277" w="2838592">
                  <a:moveTo>
                    <a:pt x="0" y="0"/>
                  </a:moveTo>
                  <a:lnTo>
                    <a:pt x="2838592" y="0"/>
                  </a:lnTo>
                  <a:lnTo>
                    <a:pt x="2838592" y="2849276"/>
                  </a:lnTo>
                  <a:lnTo>
                    <a:pt x="0" y="2849276"/>
                  </a:lnTo>
                  <a:lnTo>
                    <a:pt x="0" y="0"/>
                  </a:lnTo>
                  <a:close/>
                </a:path>
              </a:pathLst>
            </a:custGeom>
            <a:blipFill>
              <a:blip r:embed="rId2"/>
              <a:stretch>
                <a:fillRect l="0" t="0" r="0" b="0"/>
              </a:stretch>
            </a:blipFill>
          </p:spPr>
        </p:sp>
        <p:sp>
          <p:nvSpPr>
            <p:cNvPr name="TextBox 5" id="5"/>
            <p:cNvSpPr txBox="true"/>
            <p:nvPr/>
          </p:nvSpPr>
          <p:spPr>
            <a:xfrm rot="0">
              <a:off x="0" y="2273158"/>
              <a:ext cx="4528142" cy="1428750"/>
            </a:xfrm>
            <a:prstGeom prst="rect">
              <a:avLst/>
            </a:prstGeom>
          </p:spPr>
          <p:txBody>
            <a:bodyPr anchor="t" rtlCol="false" tIns="0" lIns="0" bIns="0" rIns="0">
              <a:spAutoFit/>
            </a:bodyPr>
            <a:lstStyle/>
            <a:p>
              <a:pPr algn="ctr" marL="0" indent="0" lvl="0">
                <a:lnSpc>
                  <a:spcPts val="4200"/>
                </a:lnSpc>
                <a:spcBef>
                  <a:spcPct val="0"/>
                </a:spcBef>
              </a:pPr>
              <a:r>
                <a:rPr lang="en-US" b="true" sz="3000" strike="noStrike" u="none">
                  <a:solidFill>
                    <a:srgbClr val="100F0D"/>
                  </a:solidFill>
                  <a:latin typeface="Montserrat Light Bold"/>
                  <a:ea typeface="Montserrat Light Bold"/>
                  <a:cs typeface="Montserrat Light Bold"/>
                  <a:sym typeface="Montserrat Light Bold"/>
                </a:rPr>
                <a:t>Procesamiento de archivos</a:t>
              </a:r>
            </a:p>
          </p:txBody>
        </p:sp>
        <p:sp>
          <p:nvSpPr>
            <p:cNvPr name="TextBox 6" id="6"/>
            <p:cNvSpPr txBox="true"/>
            <p:nvPr/>
          </p:nvSpPr>
          <p:spPr>
            <a:xfrm rot="0">
              <a:off x="2081161" y="-57150"/>
              <a:ext cx="365820" cy="1064683"/>
            </a:xfrm>
            <a:prstGeom prst="rect">
              <a:avLst/>
            </a:prstGeom>
          </p:spPr>
          <p:txBody>
            <a:bodyPr anchor="t" rtlCol="false" tIns="0" lIns="0" bIns="0" rIns="0">
              <a:spAutoFit/>
            </a:bodyPr>
            <a:lstStyle/>
            <a:p>
              <a:pPr algn="ctr">
                <a:lnSpc>
                  <a:spcPts val="6500"/>
                </a:lnSpc>
                <a:spcBef>
                  <a:spcPct val="0"/>
                </a:spcBef>
              </a:pPr>
              <a:r>
                <a:rPr lang="en-US" sz="5000">
                  <a:solidFill>
                    <a:srgbClr val="000000"/>
                  </a:solidFill>
                  <a:latin typeface="Open Sauce"/>
                  <a:ea typeface="Open Sauce"/>
                  <a:cs typeface="Open Sauce"/>
                  <a:sym typeface="Open Sauce"/>
                </a:rPr>
                <a:t>1</a:t>
              </a:r>
            </a:p>
          </p:txBody>
        </p:sp>
      </p:grpSp>
      <p:grpSp>
        <p:nvGrpSpPr>
          <p:cNvPr name="Group 7" id="7"/>
          <p:cNvGrpSpPr/>
          <p:nvPr/>
        </p:nvGrpSpPr>
        <p:grpSpPr>
          <a:xfrm rot="0">
            <a:off x="11288196" y="2881419"/>
            <a:ext cx="3396107" cy="5670286"/>
            <a:chOff x="0" y="0"/>
            <a:chExt cx="4528142" cy="7560381"/>
          </a:xfrm>
        </p:grpSpPr>
        <p:sp>
          <p:nvSpPr>
            <p:cNvPr name="Freeform 8" id="8"/>
            <p:cNvSpPr/>
            <p:nvPr/>
          </p:nvSpPr>
          <p:spPr>
            <a:xfrm flipH="false" flipV="false" rot="0">
              <a:off x="855460" y="4711105"/>
              <a:ext cx="2817222" cy="2849277"/>
            </a:xfrm>
            <a:custGeom>
              <a:avLst/>
              <a:gdLst/>
              <a:ahLst/>
              <a:cxnLst/>
              <a:rect r="r" b="b" t="t" l="l"/>
              <a:pathLst>
                <a:path h="2849277" w="2817222">
                  <a:moveTo>
                    <a:pt x="0" y="0"/>
                  </a:moveTo>
                  <a:lnTo>
                    <a:pt x="2817222" y="0"/>
                  </a:lnTo>
                  <a:lnTo>
                    <a:pt x="2817222" y="2849276"/>
                  </a:lnTo>
                  <a:lnTo>
                    <a:pt x="0" y="2849276"/>
                  </a:lnTo>
                  <a:lnTo>
                    <a:pt x="0" y="0"/>
                  </a:lnTo>
                  <a:close/>
                </a:path>
              </a:pathLst>
            </a:custGeom>
            <a:blipFill>
              <a:blip r:embed="rId3"/>
              <a:stretch>
                <a:fillRect l="0" t="0" r="0" b="0"/>
              </a:stretch>
            </a:blipFill>
          </p:spPr>
        </p:sp>
        <p:sp>
          <p:nvSpPr>
            <p:cNvPr name="TextBox 9" id="9"/>
            <p:cNvSpPr txBox="true"/>
            <p:nvPr/>
          </p:nvSpPr>
          <p:spPr>
            <a:xfrm rot="0">
              <a:off x="0" y="2273158"/>
              <a:ext cx="4528142" cy="1428750"/>
            </a:xfrm>
            <a:prstGeom prst="rect">
              <a:avLst/>
            </a:prstGeom>
          </p:spPr>
          <p:txBody>
            <a:bodyPr anchor="t" rtlCol="false" tIns="0" lIns="0" bIns="0" rIns="0">
              <a:spAutoFit/>
            </a:bodyPr>
            <a:lstStyle/>
            <a:p>
              <a:pPr algn="ctr" marL="0" indent="0" lvl="0">
                <a:lnSpc>
                  <a:spcPts val="4200"/>
                </a:lnSpc>
                <a:spcBef>
                  <a:spcPct val="0"/>
                </a:spcBef>
              </a:pPr>
              <a:r>
                <a:rPr lang="en-US" b="true" sz="3000">
                  <a:solidFill>
                    <a:srgbClr val="100F0D"/>
                  </a:solidFill>
                  <a:latin typeface="Montserrat Light Bold"/>
                  <a:ea typeface="Montserrat Light Bold"/>
                  <a:cs typeface="Montserrat Light Bold"/>
                  <a:sym typeface="Montserrat Light Bold"/>
                </a:rPr>
                <a:t>Recuperación del contexto</a:t>
              </a:r>
            </a:p>
          </p:txBody>
        </p:sp>
        <p:sp>
          <p:nvSpPr>
            <p:cNvPr name="TextBox 10" id="10"/>
            <p:cNvSpPr txBox="true"/>
            <p:nvPr/>
          </p:nvSpPr>
          <p:spPr>
            <a:xfrm rot="0">
              <a:off x="1990575" y="-57150"/>
              <a:ext cx="546993" cy="1064683"/>
            </a:xfrm>
            <a:prstGeom prst="rect">
              <a:avLst/>
            </a:prstGeom>
          </p:spPr>
          <p:txBody>
            <a:bodyPr anchor="t" rtlCol="false" tIns="0" lIns="0" bIns="0" rIns="0">
              <a:spAutoFit/>
            </a:bodyPr>
            <a:lstStyle/>
            <a:p>
              <a:pPr algn="ctr">
                <a:lnSpc>
                  <a:spcPts val="6500"/>
                </a:lnSpc>
                <a:spcBef>
                  <a:spcPct val="0"/>
                </a:spcBef>
              </a:pPr>
              <a:r>
                <a:rPr lang="en-US" sz="5000">
                  <a:solidFill>
                    <a:srgbClr val="000000"/>
                  </a:solidFill>
                  <a:latin typeface="Open Sauce"/>
                  <a:ea typeface="Open Sauce"/>
                  <a:cs typeface="Open Sauce"/>
                  <a:sym typeface="Open Sauce"/>
                </a:rPr>
                <a:t>2</a:t>
              </a:r>
            </a:p>
          </p:txBody>
        </p:sp>
      </p:grpSp>
      <p:grpSp>
        <p:nvGrpSpPr>
          <p:cNvPr name="Group 11" id="11"/>
          <p:cNvGrpSpPr/>
          <p:nvPr/>
        </p:nvGrpSpPr>
        <p:grpSpPr>
          <a:xfrm rot="0">
            <a:off x="2711976" y="2568015"/>
            <a:ext cx="5179549" cy="6690285"/>
            <a:chOff x="0" y="0"/>
            <a:chExt cx="6906065" cy="8920380"/>
          </a:xfrm>
        </p:grpSpPr>
        <p:grpSp>
          <p:nvGrpSpPr>
            <p:cNvPr name="Group 12" id="12"/>
            <p:cNvGrpSpPr/>
            <p:nvPr/>
          </p:nvGrpSpPr>
          <p:grpSpPr>
            <a:xfrm rot="0">
              <a:off x="0" y="0"/>
              <a:ext cx="6906065" cy="8920380"/>
              <a:chOff x="0" y="0"/>
              <a:chExt cx="1364161" cy="1762050"/>
            </a:xfrm>
          </p:grpSpPr>
          <p:sp>
            <p:nvSpPr>
              <p:cNvPr name="Freeform 13" id="13"/>
              <p:cNvSpPr/>
              <p:nvPr/>
            </p:nvSpPr>
            <p:spPr>
              <a:xfrm flipH="false" flipV="false" rot="0">
                <a:off x="0" y="0"/>
                <a:ext cx="1364161" cy="1762050"/>
              </a:xfrm>
              <a:custGeom>
                <a:avLst/>
                <a:gdLst/>
                <a:ahLst/>
                <a:cxnLst/>
                <a:rect r="r" b="b" t="t" l="l"/>
                <a:pathLst>
                  <a:path h="1762050" w="1364161">
                    <a:moveTo>
                      <a:pt x="76230" y="0"/>
                    </a:moveTo>
                    <a:lnTo>
                      <a:pt x="1287931" y="0"/>
                    </a:lnTo>
                    <a:cubicBezTo>
                      <a:pt x="1308148" y="0"/>
                      <a:pt x="1327538" y="8031"/>
                      <a:pt x="1341834" y="22327"/>
                    </a:cubicBezTo>
                    <a:cubicBezTo>
                      <a:pt x="1356130" y="36623"/>
                      <a:pt x="1364161" y="56013"/>
                      <a:pt x="1364161" y="76230"/>
                    </a:cubicBezTo>
                    <a:lnTo>
                      <a:pt x="1364161" y="1685820"/>
                    </a:lnTo>
                    <a:cubicBezTo>
                      <a:pt x="1364161" y="1727921"/>
                      <a:pt x="1330032" y="1762050"/>
                      <a:pt x="1287931" y="1762050"/>
                    </a:cubicBezTo>
                    <a:lnTo>
                      <a:pt x="76230" y="1762050"/>
                    </a:lnTo>
                    <a:cubicBezTo>
                      <a:pt x="34129" y="1762050"/>
                      <a:pt x="0" y="1727921"/>
                      <a:pt x="0" y="1685820"/>
                    </a:cubicBezTo>
                    <a:lnTo>
                      <a:pt x="0" y="76230"/>
                    </a:lnTo>
                    <a:cubicBezTo>
                      <a:pt x="0" y="34129"/>
                      <a:pt x="34129" y="0"/>
                      <a:pt x="76230" y="0"/>
                    </a:cubicBezTo>
                    <a:close/>
                  </a:path>
                </a:pathLst>
              </a:custGeom>
              <a:solidFill>
                <a:srgbClr val="CCCCCC"/>
              </a:solidFill>
            </p:spPr>
          </p:sp>
          <p:sp>
            <p:nvSpPr>
              <p:cNvPr name="TextBox 14" id="14"/>
              <p:cNvSpPr txBox="true"/>
              <p:nvPr/>
            </p:nvSpPr>
            <p:spPr>
              <a:xfrm>
                <a:off x="0" y="-19050"/>
                <a:ext cx="1364161" cy="1781100"/>
              </a:xfrm>
              <a:prstGeom prst="rect">
                <a:avLst/>
              </a:prstGeom>
            </p:spPr>
            <p:txBody>
              <a:bodyPr anchor="ctr" rtlCol="false" tIns="50800" lIns="50800" bIns="50800" rIns="50800"/>
              <a:lstStyle/>
              <a:p>
                <a:pPr algn="ctr">
                  <a:lnSpc>
                    <a:spcPts val="2859"/>
                  </a:lnSpc>
                </a:pPr>
              </a:p>
            </p:txBody>
          </p:sp>
        </p:grpSp>
        <p:sp>
          <p:nvSpPr>
            <p:cNvPr name="Freeform 15" id="15"/>
            <p:cNvSpPr/>
            <p:nvPr/>
          </p:nvSpPr>
          <p:spPr>
            <a:xfrm flipH="false" flipV="false" rot="0">
              <a:off x="2033736" y="5128976"/>
              <a:ext cx="2838592" cy="2849277"/>
            </a:xfrm>
            <a:custGeom>
              <a:avLst/>
              <a:gdLst/>
              <a:ahLst/>
              <a:cxnLst/>
              <a:rect r="r" b="b" t="t" l="l"/>
              <a:pathLst>
                <a:path h="2849277" w="2838592">
                  <a:moveTo>
                    <a:pt x="0" y="0"/>
                  </a:moveTo>
                  <a:lnTo>
                    <a:pt x="2838592" y="0"/>
                  </a:lnTo>
                  <a:lnTo>
                    <a:pt x="2838592" y="2849277"/>
                  </a:lnTo>
                  <a:lnTo>
                    <a:pt x="0" y="2849277"/>
                  </a:lnTo>
                  <a:lnTo>
                    <a:pt x="0" y="0"/>
                  </a:lnTo>
                  <a:close/>
                </a:path>
              </a:pathLst>
            </a:custGeom>
            <a:blipFill>
              <a:blip r:embed="rId2"/>
              <a:stretch>
                <a:fillRect l="0" t="0" r="0" b="0"/>
              </a:stretch>
            </a:blipFill>
          </p:spPr>
        </p:sp>
        <p:sp>
          <p:nvSpPr>
            <p:cNvPr name="TextBox 16" id="16"/>
            <p:cNvSpPr txBox="true"/>
            <p:nvPr/>
          </p:nvSpPr>
          <p:spPr>
            <a:xfrm rot="0">
              <a:off x="1188961" y="2700555"/>
              <a:ext cx="4528142" cy="1419225"/>
            </a:xfrm>
            <a:prstGeom prst="rect">
              <a:avLst/>
            </a:prstGeom>
          </p:spPr>
          <p:txBody>
            <a:bodyPr anchor="t" rtlCol="false" tIns="0" lIns="0" bIns="0" rIns="0">
              <a:spAutoFit/>
            </a:bodyPr>
            <a:lstStyle/>
            <a:p>
              <a:pPr algn="ctr" marL="0" indent="0" lvl="0">
                <a:lnSpc>
                  <a:spcPts val="4199"/>
                </a:lnSpc>
                <a:spcBef>
                  <a:spcPct val="0"/>
                </a:spcBef>
              </a:pPr>
              <a:r>
                <a:rPr lang="en-US" b="true" sz="2999" strike="noStrike" u="none">
                  <a:solidFill>
                    <a:srgbClr val="100F0D"/>
                  </a:solidFill>
                  <a:latin typeface="Montserrat Light Bold"/>
                  <a:ea typeface="Montserrat Light Bold"/>
                  <a:cs typeface="Montserrat Light Bold"/>
                  <a:sym typeface="Montserrat Light Bold"/>
                </a:rPr>
                <a:t>Procesamiento de archivos</a:t>
              </a:r>
            </a:p>
          </p:txBody>
        </p:sp>
        <p:sp>
          <p:nvSpPr>
            <p:cNvPr name="TextBox 17" id="17"/>
            <p:cNvSpPr txBox="true"/>
            <p:nvPr/>
          </p:nvSpPr>
          <p:spPr>
            <a:xfrm rot="0">
              <a:off x="3270123" y="360722"/>
              <a:ext cx="365820" cy="1064683"/>
            </a:xfrm>
            <a:prstGeom prst="rect">
              <a:avLst/>
            </a:prstGeom>
          </p:spPr>
          <p:txBody>
            <a:bodyPr anchor="t" rtlCol="false" tIns="0" lIns="0" bIns="0" rIns="0">
              <a:spAutoFit/>
            </a:bodyPr>
            <a:lstStyle/>
            <a:p>
              <a:pPr algn="ctr">
                <a:lnSpc>
                  <a:spcPts val="6500"/>
                </a:lnSpc>
                <a:spcBef>
                  <a:spcPct val="0"/>
                </a:spcBef>
              </a:pPr>
              <a:r>
                <a:rPr lang="en-US" sz="5000">
                  <a:solidFill>
                    <a:srgbClr val="000000"/>
                  </a:solidFill>
                  <a:latin typeface="Open Sauce"/>
                  <a:ea typeface="Open Sauce"/>
                  <a:cs typeface="Open Sauce"/>
                  <a:sym typeface="Open Sauce"/>
                </a:rPr>
                <a:t>1</a:t>
              </a:r>
            </a:p>
          </p:txBody>
        </p:sp>
      </p:grpSp>
      <p:grpSp>
        <p:nvGrpSpPr>
          <p:cNvPr name="Group 18" id="18"/>
          <p:cNvGrpSpPr/>
          <p:nvPr/>
        </p:nvGrpSpPr>
        <p:grpSpPr>
          <a:xfrm rot="0">
            <a:off x="10396475" y="2371420"/>
            <a:ext cx="5179549" cy="6690285"/>
            <a:chOff x="0" y="0"/>
            <a:chExt cx="6906065" cy="8920380"/>
          </a:xfrm>
        </p:grpSpPr>
        <p:grpSp>
          <p:nvGrpSpPr>
            <p:cNvPr name="Group 19" id="19"/>
            <p:cNvGrpSpPr/>
            <p:nvPr/>
          </p:nvGrpSpPr>
          <p:grpSpPr>
            <a:xfrm rot="0">
              <a:off x="0" y="0"/>
              <a:ext cx="6906065" cy="8920380"/>
              <a:chOff x="0" y="0"/>
              <a:chExt cx="1364161" cy="1762050"/>
            </a:xfrm>
          </p:grpSpPr>
          <p:sp>
            <p:nvSpPr>
              <p:cNvPr name="Freeform 20" id="20"/>
              <p:cNvSpPr/>
              <p:nvPr/>
            </p:nvSpPr>
            <p:spPr>
              <a:xfrm flipH="false" flipV="false" rot="0">
                <a:off x="0" y="0"/>
                <a:ext cx="1364161" cy="1762050"/>
              </a:xfrm>
              <a:custGeom>
                <a:avLst/>
                <a:gdLst/>
                <a:ahLst/>
                <a:cxnLst/>
                <a:rect r="r" b="b" t="t" l="l"/>
                <a:pathLst>
                  <a:path h="1762050" w="1364161">
                    <a:moveTo>
                      <a:pt x="76230" y="0"/>
                    </a:moveTo>
                    <a:lnTo>
                      <a:pt x="1287931" y="0"/>
                    </a:lnTo>
                    <a:cubicBezTo>
                      <a:pt x="1308148" y="0"/>
                      <a:pt x="1327538" y="8031"/>
                      <a:pt x="1341834" y="22327"/>
                    </a:cubicBezTo>
                    <a:cubicBezTo>
                      <a:pt x="1356130" y="36623"/>
                      <a:pt x="1364161" y="56013"/>
                      <a:pt x="1364161" y="76230"/>
                    </a:cubicBezTo>
                    <a:lnTo>
                      <a:pt x="1364161" y="1685820"/>
                    </a:lnTo>
                    <a:cubicBezTo>
                      <a:pt x="1364161" y="1727921"/>
                      <a:pt x="1330032" y="1762050"/>
                      <a:pt x="1287931" y="1762050"/>
                    </a:cubicBezTo>
                    <a:lnTo>
                      <a:pt x="76230" y="1762050"/>
                    </a:lnTo>
                    <a:cubicBezTo>
                      <a:pt x="34129" y="1762050"/>
                      <a:pt x="0" y="1727921"/>
                      <a:pt x="0" y="1685820"/>
                    </a:cubicBezTo>
                    <a:lnTo>
                      <a:pt x="0" y="76230"/>
                    </a:lnTo>
                    <a:cubicBezTo>
                      <a:pt x="0" y="34129"/>
                      <a:pt x="34129" y="0"/>
                      <a:pt x="76230" y="0"/>
                    </a:cubicBezTo>
                    <a:close/>
                  </a:path>
                </a:pathLst>
              </a:custGeom>
              <a:solidFill>
                <a:srgbClr val="CCCCCC"/>
              </a:solidFill>
            </p:spPr>
          </p:sp>
          <p:sp>
            <p:nvSpPr>
              <p:cNvPr name="TextBox 21" id="21"/>
              <p:cNvSpPr txBox="true"/>
              <p:nvPr/>
            </p:nvSpPr>
            <p:spPr>
              <a:xfrm>
                <a:off x="0" y="-9525"/>
                <a:ext cx="1364161" cy="1771575"/>
              </a:xfrm>
              <a:prstGeom prst="rect">
                <a:avLst/>
              </a:prstGeom>
            </p:spPr>
            <p:txBody>
              <a:bodyPr anchor="ctr" rtlCol="false" tIns="50800" lIns="50800" bIns="50800" rIns="50800"/>
              <a:lstStyle/>
              <a:p>
                <a:pPr algn="ctr">
                  <a:lnSpc>
                    <a:spcPts val="2860"/>
                  </a:lnSpc>
                </a:pPr>
              </a:p>
            </p:txBody>
          </p:sp>
        </p:grpSp>
        <p:sp>
          <p:nvSpPr>
            <p:cNvPr name="Freeform 22" id="22"/>
            <p:cNvSpPr/>
            <p:nvPr/>
          </p:nvSpPr>
          <p:spPr>
            <a:xfrm flipH="false" flipV="false" rot="0">
              <a:off x="2044421" y="5128976"/>
              <a:ext cx="2817222" cy="2849277"/>
            </a:xfrm>
            <a:custGeom>
              <a:avLst/>
              <a:gdLst/>
              <a:ahLst/>
              <a:cxnLst/>
              <a:rect r="r" b="b" t="t" l="l"/>
              <a:pathLst>
                <a:path h="2849277" w="2817222">
                  <a:moveTo>
                    <a:pt x="0" y="0"/>
                  </a:moveTo>
                  <a:lnTo>
                    <a:pt x="2817223" y="0"/>
                  </a:lnTo>
                  <a:lnTo>
                    <a:pt x="2817223" y="2849277"/>
                  </a:lnTo>
                  <a:lnTo>
                    <a:pt x="0" y="2849277"/>
                  </a:lnTo>
                  <a:lnTo>
                    <a:pt x="0" y="0"/>
                  </a:lnTo>
                  <a:close/>
                </a:path>
              </a:pathLst>
            </a:custGeom>
            <a:blipFill>
              <a:blip r:embed="rId3"/>
              <a:stretch>
                <a:fillRect l="0" t="0" r="0" b="0"/>
              </a:stretch>
            </a:blipFill>
          </p:spPr>
        </p:sp>
        <p:sp>
          <p:nvSpPr>
            <p:cNvPr name="TextBox 23" id="23"/>
            <p:cNvSpPr txBox="true"/>
            <p:nvPr/>
          </p:nvSpPr>
          <p:spPr>
            <a:xfrm rot="0">
              <a:off x="1188961" y="2700555"/>
              <a:ext cx="4528142" cy="1419225"/>
            </a:xfrm>
            <a:prstGeom prst="rect">
              <a:avLst/>
            </a:prstGeom>
          </p:spPr>
          <p:txBody>
            <a:bodyPr anchor="t" rtlCol="false" tIns="0" lIns="0" bIns="0" rIns="0">
              <a:spAutoFit/>
            </a:bodyPr>
            <a:lstStyle/>
            <a:p>
              <a:pPr algn="ctr" marL="0" indent="0" lvl="0">
                <a:lnSpc>
                  <a:spcPts val="4199"/>
                </a:lnSpc>
                <a:spcBef>
                  <a:spcPct val="0"/>
                </a:spcBef>
              </a:pPr>
              <a:r>
                <a:rPr lang="en-US" b="true" sz="2999">
                  <a:solidFill>
                    <a:srgbClr val="100F0D"/>
                  </a:solidFill>
                  <a:latin typeface="Montserrat Light Bold"/>
                  <a:ea typeface="Montserrat Light Bold"/>
                  <a:cs typeface="Montserrat Light Bold"/>
                  <a:sym typeface="Montserrat Light Bold"/>
                </a:rPr>
                <a:t>Recuperación del contexto</a:t>
              </a:r>
            </a:p>
          </p:txBody>
        </p:sp>
        <p:sp>
          <p:nvSpPr>
            <p:cNvPr name="TextBox 24" id="24"/>
            <p:cNvSpPr txBox="true"/>
            <p:nvPr/>
          </p:nvSpPr>
          <p:spPr>
            <a:xfrm rot="0">
              <a:off x="3179536" y="360722"/>
              <a:ext cx="546993" cy="1064683"/>
            </a:xfrm>
            <a:prstGeom prst="rect">
              <a:avLst/>
            </a:prstGeom>
          </p:spPr>
          <p:txBody>
            <a:bodyPr anchor="t" rtlCol="false" tIns="0" lIns="0" bIns="0" rIns="0">
              <a:spAutoFit/>
            </a:bodyPr>
            <a:lstStyle/>
            <a:p>
              <a:pPr algn="ctr">
                <a:lnSpc>
                  <a:spcPts val="6500"/>
                </a:lnSpc>
                <a:spcBef>
                  <a:spcPct val="0"/>
                </a:spcBef>
              </a:pPr>
              <a:r>
                <a:rPr lang="en-US" sz="5000">
                  <a:solidFill>
                    <a:srgbClr val="000000"/>
                  </a:solidFill>
                  <a:latin typeface="Open Sauce"/>
                  <a:ea typeface="Open Sauce"/>
                  <a:cs typeface="Open Sauce"/>
                  <a:sym typeface="Open Sauce"/>
                </a:rPr>
                <a:t>2</a:t>
              </a:r>
            </a:p>
          </p:txBody>
        </p:sp>
      </p:grpSp>
      <p:sp>
        <p:nvSpPr>
          <p:cNvPr name="TextBox 25" id="25"/>
          <p:cNvSpPr txBox="true"/>
          <p:nvPr/>
        </p:nvSpPr>
        <p:spPr>
          <a:xfrm rot="0">
            <a:off x="17369601" y="9563463"/>
            <a:ext cx="332631" cy="476250"/>
          </a:xfrm>
          <a:prstGeom prst="rect">
            <a:avLst/>
          </a:prstGeom>
        </p:spPr>
        <p:txBody>
          <a:bodyPr anchor="t" rtlCol="false" tIns="0" lIns="0" bIns="0" rIns="0">
            <a:spAutoFit/>
          </a:bodyPr>
          <a:lstStyle/>
          <a:p>
            <a:pPr algn="ctr">
              <a:lnSpc>
                <a:spcPts val="3899"/>
              </a:lnSpc>
              <a:spcBef>
                <a:spcPct val="0"/>
              </a:spcBef>
            </a:pPr>
            <a:r>
              <a:rPr lang="en-US" sz="2999">
                <a:solidFill>
                  <a:srgbClr val="000000"/>
                </a:solidFill>
                <a:latin typeface="Oswald"/>
                <a:ea typeface="Oswald"/>
                <a:cs typeface="Oswald"/>
                <a:sym typeface="Oswald"/>
              </a:rPr>
              <a:t>13</a:t>
            </a:r>
          </a:p>
        </p:txBody>
      </p:sp>
    </p:spTree>
  </p:cSld>
  <p:clrMapOvr>
    <a:masterClrMapping/>
  </p:clrMapOvr>
  <p:transition spd="fast">
    <p:fade/>
  </p:transition>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2402467"/>
            <a:ext cx="16230600" cy="5482066"/>
          </a:xfrm>
          <a:custGeom>
            <a:avLst/>
            <a:gdLst/>
            <a:ahLst/>
            <a:cxnLst/>
            <a:rect r="r" b="b" t="t" l="l"/>
            <a:pathLst>
              <a:path h="5482066" w="16230600">
                <a:moveTo>
                  <a:pt x="0" y="0"/>
                </a:moveTo>
                <a:lnTo>
                  <a:pt x="16230600" y="0"/>
                </a:lnTo>
                <a:lnTo>
                  <a:pt x="16230600" y="5482066"/>
                </a:lnTo>
                <a:lnTo>
                  <a:pt x="0" y="5482066"/>
                </a:lnTo>
                <a:lnTo>
                  <a:pt x="0" y="0"/>
                </a:lnTo>
                <a:close/>
              </a:path>
            </a:pathLst>
          </a:custGeom>
          <a:blipFill>
            <a:blip r:embed="rId2"/>
            <a:stretch>
              <a:fillRect l="0" t="0" r="0" b="-176452"/>
            </a:stretch>
          </a:blipFill>
        </p:spPr>
      </p:sp>
      <p:sp>
        <p:nvSpPr>
          <p:cNvPr name="TextBox 3" id="3"/>
          <p:cNvSpPr txBox="true"/>
          <p:nvPr/>
        </p:nvSpPr>
        <p:spPr>
          <a:xfrm rot="0">
            <a:off x="17368485" y="9563463"/>
            <a:ext cx="334863" cy="476250"/>
          </a:xfrm>
          <a:prstGeom prst="rect">
            <a:avLst/>
          </a:prstGeom>
        </p:spPr>
        <p:txBody>
          <a:bodyPr anchor="t" rtlCol="false" tIns="0" lIns="0" bIns="0" rIns="0">
            <a:spAutoFit/>
          </a:bodyPr>
          <a:lstStyle/>
          <a:p>
            <a:pPr algn="ctr">
              <a:lnSpc>
                <a:spcPts val="3899"/>
              </a:lnSpc>
              <a:spcBef>
                <a:spcPct val="0"/>
              </a:spcBef>
            </a:pPr>
            <a:r>
              <a:rPr lang="en-US" sz="2999">
                <a:solidFill>
                  <a:srgbClr val="000000"/>
                </a:solidFill>
                <a:latin typeface="Oswald"/>
                <a:ea typeface="Oswald"/>
                <a:cs typeface="Oswald"/>
                <a:sym typeface="Oswald"/>
              </a:rPr>
              <a:t>14</a:t>
            </a:r>
          </a:p>
        </p:txBody>
      </p:sp>
      <p:sp>
        <p:nvSpPr>
          <p:cNvPr name="TextBox 4" id="4"/>
          <p:cNvSpPr txBox="true"/>
          <p:nvPr/>
        </p:nvSpPr>
        <p:spPr>
          <a:xfrm rot="0">
            <a:off x="8436062" y="933450"/>
            <a:ext cx="1415876" cy="931545"/>
          </a:xfrm>
          <a:prstGeom prst="rect">
            <a:avLst/>
          </a:prstGeom>
        </p:spPr>
        <p:txBody>
          <a:bodyPr anchor="t" rtlCol="false" tIns="0" lIns="0" bIns="0" rIns="0">
            <a:spAutoFit/>
          </a:bodyPr>
          <a:lstStyle/>
          <a:p>
            <a:pPr algn="ctr" marL="0" indent="0" lvl="0">
              <a:lnSpc>
                <a:spcPts val="7589"/>
              </a:lnSpc>
              <a:spcBef>
                <a:spcPct val="0"/>
              </a:spcBef>
            </a:pPr>
            <a:r>
              <a:rPr lang="en-US" b="true" sz="5499" spc="538">
                <a:solidFill>
                  <a:srgbClr val="000000"/>
                </a:solidFill>
                <a:latin typeface="Oswald Bold"/>
                <a:ea typeface="Oswald Bold"/>
                <a:cs typeface="Oswald Bold"/>
                <a:sym typeface="Oswald Bold"/>
              </a:rPr>
              <a:t>RAG</a:t>
            </a:r>
          </a:p>
        </p:txBody>
      </p:sp>
    </p:spTree>
  </p:cSld>
  <p:clrMapOvr>
    <a:masterClrMapping/>
  </p:clrMapOvr>
  <p:transition spd="fast">
    <p:fade/>
  </p:transition>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887923">
            <a:off x="13475833" y="-8787301"/>
            <a:ext cx="13977230" cy="14342307"/>
          </a:xfrm>
          <a:custGeom>
            <a:avLst/>
            <a:gdLst/>
            <a:ahLst/>
            <a:cxnLst/>
            <a:rect r="r" b="b" t="t" l="l"/>
            <a:pathLst>
              <a:path h="14342307" w="13977230">
                <a:moveTo>
                  <a:pt x="0" y="0"/>
                </a:moveTo>
                <a:lnTo>
                  <a:pt x="13977230" y="0"/>
                </a:lnTo>
                <a:lnTo>
                  <a:pt x="13977230" y="14342307"/>
                </a:lnTo>
                <a:lnTo>
                  <a:pt x="0" y="1434230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887923">
            <a:off x="-5959915" y="4982621"/>
            <a:ext cx="13977230" cy="14342307"/>
          </a:xfrm>
          <a:custGeom>
            <a:avLst/>
            <a:gdLst/>
            <a:ahLst/>
            <a:cxnLst/>
            <a:rect r="r" b="b" t="t" l="l"/>
            <a:pathLst>
              <a:path h="14342307" w="13977230">
                <a:moveTo>
                  <a:pt x="0" y="0"/>
                </a:moveTo>
                <a:lnTo>
                  <a:pt x="13977230" y="0"/>
                </a:lnTo>
                <a:lnTo>
                  <a:pt x="13977230" y="14342307"/>
                </a:lnTo>
                <a:lnTo>
                  <a:pt x="0" y="1434230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5" id="5"/>
          <p:cNvGrpSpPr/>
          <p:nvPr/>
        </p:nvGrpSpPr>
        <p:grpSpPr>
          <a:xfrm rot="0">
            <a:off x="4260093" y="4434807"/>
            <a:ext cx="2932415" cy="2351362"/>
            <a:chOff x="0" y="0"/>
            <a:chExt cx="1075555" cy="862436"/>
          </a:xfrm>
        </p:grpSpPr>
        <p:sp>
          <p:nvSpPr>
            <p:cNvPr name="Freeform 6" id="6"/>
            <p:cNvSpPr/>
            <p:nvPr/>
          </p:nvSpPr>
          <p:spPr>
            <a:xfrm flipH="false" flipV="false" rot="0">
              <a:off x="0" y="0"/>
              <a:ext cx="1075555" cy="862436"/>
            </a:xfrm>
            <a:custGeom>
              <a:avLst/>
              <a:gdLst/>
              <a:ahLst/>
              <a:cxnLst/>
              <a:rect r="r" b="b" t="t" l="l"/>
              <a:pathLst>
                <a:path h="862436" w="1075555">
                  <a:moveTo>
                    <a:pt x="81844" y="0"/>
                  </a:moveTo>
                  <a:lnTo>
                    <a:pt x="993712" y="0"/>
                  </a:lnTo>
                  <a:cubicBezTo>
                    <a:pt x="1015418" y="0"/>
                    <a:pt x="1036235" y="8623"/>
                    <a:pt x="1051584" y="23971"/>
                  </a:cubicBezTo>
                  <a:cubicBezTo>
                    <a:pt x="1066932" y="39320"/>
                    <a:pt x="1075555" y="60137"/>
                    <a:pt x="1075555" y="81844"/>
                  </a:cubicBezTo>
                  <a:lnTo>
                    <a:pt x="1075555" y="780592"/>
                  </a:lnTo>
                  <a:cubicBezTo>
                    <a:pt x="1075555" y="825793"/>
                    <a:pt x="1038913" y="862436"/>
                    <a:pt x="993712" y="862436"/>
                  </a:cubicBezTo>
                  <a:lnTo>
                    <a:pt x="81844" y="862436"/>
                  </a:lnTo>
                  <a:cubicBezTo>
                    <a:pt x="60137" y="862436"/>
                    <a:pt x="39320" y="853813"/>
                    <a:pt x="23971" y="838465"/>
                  </a:cubicBezTo>
                  <a:cubicBezTo>
                    <a:pt x="8623" y="823116"/>
                    <a:pt x="0" y="802299"/>
                    <a:pt x="0" y="780592"/>
                  </a:cubicBezTo>
                  <a:lnTo>
                    <a:pt x="0" y="81844"/>
                  </a:lnTo>
                  <a:cubicBezTo>
                    <a:pt x="0" y="60137"/>
                    <a:pt x="8623" y="39320"/>
                    <a:pt x="23971" y="23971"/>
                  </a:cubicBezTo>
                  <a:cubicBezTo>
                    <a:pt x="39320" y="8623"/>
                    <a:pt x="60137" y="0"/>
                    <a:pt x="81844" y="0"/>
                  </a:cubicBezTo>
                  <a:close/>
                </a:path>
              </a:pathLst>
            </a:custGeom>
            <a:solidFill>
              <a:srgbClr val="FFFFFF">
                <a:alpha val="98824"/>
              </a:srgbClr>
            </a:solidFill>
          </p:spPr>
        </p:sp>
        <p:sp>
          <p:nvSpPr>
            <p:cNvPr name="TextBox 7" id="7"/>
            <p:cNvSpPr txBox="true"/>
            <p:nvPr/>
          </p:nvSpPr>
          <p:spPr>
            <a:xfrm>
              <a:off x="0" y="-19050"/>
              <a:ext cx="1075555" cy="881486"/>
            </a:xfrm>
            <a:prstGeom prst="rect">
              <a:avLst/>
            </a:prstGeom>
          </p:spPr>
          <p:txBody>
            <a:bodyPr anchor="ctr" rtlCol="false" tIns="50800" lIns="50800" bIns="50800" rIns="50800"/>
            <a:lstStyle/>
            <a:p>
              <a:pPr algn="ctr">
                <a:lnSpc>
                  <a:spcPts val="2859"/>
                </a:lnSpc>
              </a:pPr>
            </a:p>
          </p:txBody>
        </p:sp>
      </p:grpSp>
      <p:grpSp>
        <p:nvGrpSpPr>
          <p:cNvPr name="Group 8" id="8"/>
          <p:cNvGrpSpPr/>
          <p:nvPr/>
        </p:nvGrpSpPr>
        <p:grpSpPr>
          <a:xfrm rot="0">
            <a:off x="4260093" y="6895603"/>
            <a:ext cx="2932415" cy="847111"/>
            <a:chOff x="0" y="0"/>
            <a:chExt cx="1075555" cy="310705"/>
          </a:xfrm>
        </p:grpSpPr>
        <p:sp>
          <p:nvSpPr>
            <p:cNvPr name="Freeform 9" id="9"/>
            <p:cNvSpPr/>
            <p:nvPr/>
          </p:nvSpPr>
          <p:spPr>
            <a:xfrm flipH="false" flipV="false" rot="0">
              <a:off x="0" y="0"/>
              <a:ext cx="1075555" cy="310705"/>
            </a:xfrm>
            <a:custGeom>
              <a:avLst/>
              <a:gdLst/>
              <a:ahLst/>
              <a:cxnLst/>
              <a:rect r="r" b="b" t="t" l="l"/>
              <a:pathLst>
                <a:path h="310705" w="1075555">
                  <a:moveTo>
                    <a:pt x="81844" y="0"/>
                  </a:moveTo>
                  <a:lnTo>
                    <a:pt x="993712" y="0"/>
                  </a:lnTo>
                  <a:cubicBezTo>
                    <a:pt x="1015418" y="0"/>
                    <a:pt x="1036235" y="8623"/>
                    <a:pt x="1051584" y="23971"/>
                  </a:cubicBezTo>
                  <a:cubicBezTo>
                    <a:pt x="1066932" y="39320"/>
                    <a:pt x="1075555" y="60137"/>
                    <a:pt x="1075555" y="81844"/>
                  </a:cubicBezTo>
                  <a:lnTo>
                    <a:pt x="1075555" y="228861"/>
                  </a:lnTo>
                  <a:cubicBezTo>
                    <a:pt x="1075555" y="250567"/>
                    <a:pt x="1066932" y="271385"/>
                    <a:pt x="1051584" y="286733"/>
                  </a:cubicBezTo>
                  <a:cubicBezTo>
                    <a:pt x="1036235" y="302082"/>
                    <a:pt x="1015418" y="310705"/>
                    <a:pt x="993712" y="310705"/>
                  </a:cubicBezTo>
                  <a:lnTo>
                    <a:pt x="81844" y="310705"/>
                  </a:lnTo>
                  <a:cubicBezTo>
                    <a:pt x="36643" y="310705"/>
                    <a:pt x="0" y="274062"/>
                    <a:pt x="0" y="228861"/>
                  </a:cubicBezTo>
                  <a:lnTo>
                    <a:pt x="0" y="81844"/>
                  </a:lnTo>
                  <a:cubicBezTo>
                    <a:pt x="0" y="60137"/>
                    <a:pt x="8623" y="39320"/>
                    <a:pt x="23971" y="23971"/>
                  </a:cubicBezTo>
                  <a:cubicBezTo>
                    <a:pt x="39320" y="8623"/>
                    <a:pt x="60137" y="0"/>
                    <a:pt x="81844" y="0"/>
                  </a:cubicBezTo>
                  <a:close/>
                </a:path>
              </a:pathLst>
            </a:custGeom>
            <a:solidFill>
              <a:srgbClr val="FFFFFF">
                <a:alpha val="98824"/>
              </a:srgbClr>
            </a:solidFill>
          </p:spPr>
        </p:sp>
        <p:sp>
          <p:nvSpPr>
            <p:cNvPr name="TextBox 10" id="10"/>
            <p:cNvSpPr txBox="true"/>
            <p:nvPr/>
          </p:nvSpPr>
          <p:spPr>
            <a:xfrm>
              <a:off x="0" y="-19050"/>
              <a:ext cx="1075555" cy="329755"/>
            </a:xfrm>
            <a:prstGeom prst="rect">
              <a:avLst/>
            </a:prstGeom>
          </p:spPr>
          <p:txBody>
            <a:bodyPr anchor="ctr" rtlCol="false" tIns="50800" lIns="50800" bIns="50800" rIns="50800"/>
            <a:lstStyle/>
            <a:p>
              <a:pPr algn="ctr">
                <a:lnSpc>
                  <a:spcPts val="2859"/>
                </a:lnSpc>
              </a:pPr>
            </a:p>
          </p:txBody>
        </p:sp>
      </p:grpSp>
      <p:grpSp>
        <p:nvGrpSpPr>
          <p:cNvPr name="Group 11" id="11"/>
          <p:cNvGrpSpPr/>
          <p:nvPr/>
        </p:nvGrpSpPr>
        <p:grpSpPr>
          <a:xfrm rot="0">
            <a:off x="9070732" y="5281918"/>
            <a:ext cx="2932415" cy="2351362"/>
            <a:chOff x="0" y="0"/>
            <a:chExt cx="1075555" cy="862436"/>
          </a:xfrm>
        </p:grpSpPr>
        <p:sp>
          <p:nvSpPr>
            <p:cNvPr name="Freeform 12" id="12"/>
            <p:cNvSpPr/>
            <p:nvPr/>
          </p:nvSpPr>
          <p:spPr>
            <a:xfrm flipH="false" flipV="false" rot="0">
              <a:off x="0" y="0"/>
              <a:ext cx="1075555" cy="862436"/>
            </a:xfrm>
            <a:custGeom>
              <a:avLst/>
              <a:gdLst/>
              <a:ahLst/>
              <a:cxnLst/>
              <a:rect r="r" b="b" t="t" l="l"/>
              <a:pathLst>
                <a:path h="862436" w="1075555">
                  <a:moveTo>
                    <a:pt x="81844" y="0"/>
                  </a:moveTo>
                  <a:lnTo>
                    <a:pt x="993712" y="0"/>
                  </a:lnTo>
                  <a:cubicBezTo>
                    <a:pt x="1015418" y="0"/>
                    <a:pt x="1036235" y="8623"/>
                    <a:pt x="1051584" y="23971"/>
                  </a:cubicBezTo>
                  <a:cubicBezTo>
                    <a:pt x="1066932" y="39320"/>
                    <a:pt x="1075555" y="60137"/>
                    <a:pt x="1075555" y="81844"/>
                  </a:cubicBezTo>
                  <a:lnTo>
                    <a:pt x="1075555" y="780592"/>
                  </a:lnTo>
                  <a:cubicBezTo>
                    <a:pt x="1075555" y="825793"/>
                    <a:pt x="1038913" y="862436"/>
                    <a:pt x="993712" y="862436"/>
                  </a:cubicBezTo>
                  <a:lnTo>
                    <a:pt x="81844" y="862436"/>
                  </a:lnTo>
                  <a:cubicBezTo>
                    <a:pt x="60137" y="862436"/>
                    <a:pt x="39320" y="853813"/>
                    <a:pt x="23971" y="838465"/>
                  </a:cubicBezTo>
                  <a:cubicBezTo>
                    <a:pt x="8623" y="823116"/>
                    <a:pt x="0" y="802299"/>
                    <a:pt x="0" y="780592"/>
                  </a:cubicBezTo>
                  <a:lnTo>
                    <a:pt x="0" y="81844"/>
                  </a:lnTo>
                  <a:cubicBezTo>
                    <a:pt x="0" y="60137"/>
                    <a:pt x="8623" y="39320"/>
                    <a:pt x="23971" y="23971"/>
                  </a:cubicBezTo>
                  <a:cubicBezTo>
                    <a:pt x="39320" y="8623"/>
                    <a:pt x="60137" y="0"/>
                    <a:pt x="81844" y="0"/>
                  </a:cubicBezTo>
                  <a:close/>
                </a:path>
              </a:pathLst>
            </a:custGeom>
            <a:solidFill>
              <a:srgbClr val="FFFFFF">
                <a:alpha val="98824"/>
              </a:srgbClr>
            </a:solidFill>
          </p:spPr>
        </p:sp>
        <p:sp>
          <p:nvSpPr>
            <p:cNvPr name="TextBox 13" id="13"/>
            <p:cNvSpPr txBox="true"/>
            <p:nvPr/>
          </p:nvSpPr>
          <p:spPr>
            <a:xfrm>
              <a:off x="0" y="-19050"/>
              <a:ext cx="1075555" cy="881486"/>
            </a:xfrm>
            <a:prstGeom prst="rect">
              <a:avLst/>
            </a:prstGeom>
          </p:spPr>
          <p:txBody>
            <a:bodyPr anchor="ctr" rtlCol="false" tIns="50800" lIns="50800" bIns="50800" rIns="50800"/>
            <a:lstStyle/>
            <a:p>
              <a:pPr algn="ctr">
                <a:lnSpc>
                  <a:spcPts val="2859"/>
                </a:lnSpc>
              </a:pPr>
            </a:p>
          </p:txBody>
        </p:sp>
      </p:grpSp>
      <p:grpSp>
        <p:nvGrpSpPr>
          <p:cNvPr name="Group 14" id="14"/>
          <p:cNvGrpSpPr/>
          <p:nvPr/>
        </p:nvGrpSpPr>
        <p:grpSpPr>
          <a:xfrm rot="0">
            <a:off x="9070732" y="7742714"/>
            <a:ext cx="2932415" cy="847111"/>
            <a:chOff x="0" y="0"/>
            <a:chExt cx="1075555" cy="310705"/>
          </a:xfrm>
        </p:grpSpPr>
        <p:sp>
          <p:nvSpPr>
            <p:cNvPr name="Freeform 15" id="15"/>
            <p:cNvSpPr/>
            <p:nvPr/>
          </p:nvSpPr>
          <p:spPr>
            <a:xfrm flipH="false" flipV="false" rot="0">
              <a:off x="0" y="0"/>
              <a:ext cx="1075555" cy="310705"/>
            </a:xfrm>
            <a:custGeom>
              <a:avLst/>
              <a:gdLst/>
              <a:ahLst/>
              <a:cxnLst/>
              <a:rect r="r" b="b" t="t" l="l"/>
              <a:pathLst>
                <a:path h="310705" w="1075555">
                  <a:moveTo>
                    <a:pt x="81844" y="0"/>
                  </a:moveTo>
                  <a:lnTo>
                    <a:pt x="993712" y="0"/>
                  </a:lnTo>
                  <a:cubicBezTo>
                    <a:pt x="1015418" y="0"/>
                    <a:pt x="1036235" y="8623"/>
                    <a:pt x="1051584" y="23971"/>
                  </a:cubicBezTo>
                  <a:cubicBezTo>
                    <a:pt x="1066932" y="39320"/>
                    <a:pt x="1075555" y="60137"/>
                    <a:pt x="1075555" y="81844"/>
                  </a:cubicBezTo>
                  <a:lnTo>
                    <a:pt x="1075555" y="228861"/>
                  </a:lnTo>
                  <a:cubicBezTo>
                    <a:pt x="1075555" y="250567"/>
                    <a:pt x="1066932" y="271385"/>
                    <a:pt x="1051584" y="286733"/>
                  </a:cubicBezTo>
                  <a:cubicBezTo>
                    <a:pt x="1036235" y="302082"/>
                    <a:pt x="1015418" y="310705"/>
                    <a:pt x="993712" y="310705"/>
                  </a:cubicBezTo>
                  <a:lnTo>
                    <a:pt x="81844" y="310705"/>
                  </a:lnTo>
                  <a:cubicBezTo>
                    <a:pt x="36643" y="310705"/>
                    <a:pt x="0" y="274062"/>
                    <a:pt x="0" y="228861"/>
                  </a:cubicBezTo>
                  <a:lnTo>
                    <a:pt x="0" y="81844"/>
                  </a:lnTo>
                  <a:cubicBezTo>
                    <a:pt x="0" y="60137"/>
                    <a:pt x="8623" y="39320"/>
                    <a:pt x="23971" y="23971"/>
                  </a:cubicBezTo>
                  <a:cubicBezTo>
                    <a:pt x="39320" y="8623"/>
                    <a:pt x="60137" y="0"/>
                    <a:pt x="81844" y="0"/>
                  </a:cubicBezTo>
                  <a:close/>
                </a:path>
              </a:pathLst>
            </a:custGeom>
            <a:solidFill>
              <a:srgbClr val="FFFFFF">
                <a:alpha val="98824"/>
              </a:srgbClr>
            </a:solidFill>
          </p:spPr>
        </p:sp>
        <p:sp>
          <p:nvSpPr>
            <p:cNvPr name="TextBox 16" id="16"/>
            <p:cNvSpPr txBox="true"/>
            <p:nvPr/>
          </p:nvSpPr>
          <p:spPr>
            <a:xfrm>
              <a:off x="0" y="-19050"/>
              <a:ext cx="1075555" cy="329755"/>
            </a:xfrm>
            <a:prstGeom prst="rect">
              <a:avLst/>
            </a:prstGeom>
          </p:spPr>
          <p:txBody>
            <a:bodyPr anchor="ctr" rtlCol="false" tIns="50800" lIns="50800" bIns="50800" rIns="50800"/>
            <a:lstStyle/>
            <a:p>
              <a:pPr algn="ctr">
                <a:lnSpc>
                  <a:spcPts val="2859"/>
                </a:lnSpc>
              </a:pPr>
            </a:p>
          </p:txBody>
        </p:sp>
      </p:grpSp>
      <p:grpSp>
        <p:nvGrpSpPr>
          <p:cNvPr name="Group 17" id="17"/>
          <p:cNvGrpSpPr/>
          <p:nvPr/>
        </p:nvGrpSpPr>
        <p:grpSpPr>
          <a:xfrm rot="0">
            <a:off x="13046312" y="3696538"/>
            <a:ext cx="2932415" cy="2351362"/>
            <a:chOff x="0" y="0"/>
            <a:chExt cx="1075555" cy="862436"/>
          </a:xfrm>
        </p:grpSpPr>
        <p:sp>
          <p:nvSpPr>
            <p:cNvPr name="Freeform 18" id="18"/>
            <p:cNvSpPr/>
            <p:nvPr/>
          </p:nvSpPr>
          <p:spPr>
            <a:xfrm flipH="false" flipV="false" rot="0">
              <a:off x="0" y="0"/>
              <a:ext cx="1075555" cy="862436"/>
            </a:xfrm>
            <a:custGeom>
              <a:avLst/>
              <a:gdLst/>
              <a:ahLst/>
              <a:cxnLst/>
              <a:rect r="r" b="b" t="t" l="l"/>
              <a:pathLst>
                <a:path h="862436" w="1075555">
                  <a:moveTo>
                    <a:pt x="81844" y="0"/>
                  </a:moveTo>
                  <a:lnTo>
                    <a:pt x="993712" y="0"/>
                  </a:lnTo>
                  <a:cubicBezTo>
                    <a:pt x="1015418" y="0"/>
                    <a:pt x="1036235" y="8623"/>
                    <a:pt x="1051584" y="23971"/>
                  </a:cubicBezTo>
                  <a:cubicBezTo>
                    <a:pt x="1066932" y="39320"/>
                    <a:pt x="1075555" y="60137"/>
                    <a:pt x="1075555" y="81844"/>
                  </a:cubicBezTo>
                  <a:lnTo>
                    <a:pt x="1075555" y="780592"/>
                  </a:lnTo>
                  <a:cubicBezTo>
                    <a:pt x="1075555" y="825793"/>
                    <a:pt x="1038913" y="862436"/>
                    <a:pt x="993712" y="862436"/>
                  </a:cubicBezTo>
                  <a:lnTo>
                    <a:pt x="81844" y="862436"/>
                  </a:lnTo>
                  <a:cubicBezTo>
                    <a:pt x="60137" y="862436"/>
                    <a:pt x="39320" y="853813"/>
                    <a:pt x="23971" y="838465"/>
                  </a:cubicBezTo>
                  <a:cubicBezTo>
                    <a:pt x="8623" y="823116"/>
                    <a:pt x="0" y="802299"/>
                    <a:pt x="0" y="780592"/>
                  </a:cubicBezTo>
                  <a:lnTo>
                    <a:pt x="0" y="81844"/>
                  </a:lnTo>
                  <a:cubicBezTo>
                    <a:pt x="0" y="60137"/>
                    <a:pt x="8623" y="39320"/>
                    <a:pt x="23971" y="23971"/>
                  </a:cubicBezTo>
                  <a:cubicBezTo>
                    <a:pt x="39320" y="8623"/>
                    <a:pt x="60137" y="0"/>
                    <a:pt x="81844" y="0"/>
                  </a:cubicBezTo>
                  <a:close/>
                </a:path>
              </a:pathLst>
            </a:custGeom>
            <a:solidFill>
              <a:srgbClr val="FFFFFF">
                <a:alpha val="98824"/>
              </a:srgbClr>
            </a:solidFill>
          </p:spPr>
        </p:sp>
        <p:sp>
          <p:nvSpPr>
            <p:cNvPr name="TextBox 19" id="19"/>
            <p:cNvSpPr txBox="true"/>
            <p:nvPr/>
          </p:nvSpPr>
          <p:spPr>
            <a:xfrm>
              <a:off x="0" y="-19050"/>
              <a:ext cx="1075555" cy="881486"/>
            </a:xfrm>
            <a:prstGeom prst="rect">
              <a:avLst/>
            </a:prstGeom>
          </p:spPr>
          <p:txBody>
            <a:bodyPr anchor="ctr" rtlCol="false" tIns="50800" lIns="50800" bIns="50800" rIns="50800"/>
            <a:lstStyle/>
            <a:p>
              <a:pPr algn="ctr">
                <a:lnSpc>
                  <a:spcPts val="2859"/>
                </a:lnSpc>
              </a:pPr>
            </a:p>
          </p:txBody>
        </p:sp>
      </p:grpSp>
      <p:grpSp>
        <p:nvGrpSpPr>
          <p:cNvPr name="Group 20" id="20"/>
          <p:cNvGrpSpPr/>
          <p:nvPr/>
        </p:nvGrpSpPr>
        <p:grpSpPr>
          <a:xfrm rot="0">
            <a:off x="13046312" y="6157334"/>
            <a:ext cx="2932415" cy="847111"/>
            <a:chOff x="0" y="0"/>
            <a:chExt cx="1075555" cy="310705"/>
          </a:xfrm>
        </p:grpSpPr>
        <p:sp>
          <p:nvSpPr>
            <p:cNvPr name="Freeform 21" id="21"/>
            <p:cNvSpPr/>
            <p:nvPr/>
          </p:nvSpPr>
          <p:spPr>
            <a:xfrm flipH="false" flipV="false" rot="0">
              <a:off x="0" y="0"/>
              <a:ext cx="1075555" cy="310705"/>
            </a:xfrm>
            <a:custGeom>
              <a:avLst/>
              <a:gdLst/>
              <a:ahLst/>
              <a:cxnLst/>
              <a:rect r="r" b="b" t="t" l="l"/>
              <a:pathLst>
                <a:path h="310705" w="1075555">
                  <a:moveTo>
                    <a:pt x="81844" y="0"/>
                  </a:moveTo>
                  <a:lnTo>
                    <a:pt x="993712" y="0"/>
                  </a:lnTo>
                  <a:cubicBezTo>
                    <a:pt x="1015418" y="0"/>
                    <a:pt x="1036235" y="8623"/>
                    <a:pt x="1051584" y="23971"/>
                  </a:cubicBezTo>
                  <a:cubicBezTo>
                    <a:pt x="1066932" y="39320"/>
                    <a:pt x="1075555" y="60137"/>
                    <a:pt x="1075555" y="81844"/>
                  </a:cubicBezTo>
                  <a:lnTo>
                    <a:pt x="1075555" y="228861"/>
                  </a:lnTo>
                  <a:cubicBezTo>
                    <a:pt x="1075555" y="250567"/>
                    <a:pt x="1066932" y="271385"/>
                    <a:pt x="1051584" y="286733"/>
                  </a:cubicBezTo>
                  <a:cubicBezTo>
                    <a:pt x="1036235" y="302082"/>
                    <a:pt x="1015418" y="310705"/>
                    <a:pt x="993712" y="310705"/>
                  </a:cubicBezTo>
                  <a:lnTo>
                    <a:pt x="81844" y="310705"/>
                  </a:lnTo>
                  <a:cubicBezTo>
                    <a:pt x="36643" y="310705"/>
                    <a:pt x="0" y="274062"/>
                    <a:pt x="0" y="228861"/>
                  </a:cubicBezTo>
                  <a:lnTo>
                    <a:pt x="0" y="81844"/>
                  </a:lnTo>
                  <a:cubicBezTo>
                    <a:pt x="0" y="60137"/>
                    <a:pt x="8623" y="39320"/>
                    <a:pt x="23971" y="23971"/>
                  </a:cubicBezTo>
                  <a:cubicBezTo>
                    <a:pt x="39320" y="8623"/>
                    <a:pt x="60137" y="0"/>
                    <a:pt x="81844" y="0"/>
                  </a:cubicBezTo>
                  <a:close/>
                </a:path>
              </a:pathLst>
            </a:custGeom>
            <a:solidFill>
              <a:srgbClr val="FFFFFF">
                <a:alpha val="98824"/>
              </a:srgbClr>
            </a:solidFill>
          </p:spPr>
        </p:sp>
        <p:sp>
          <p:nvSpPr>
            <p:cNvPr name="TextBox 22" id="22"/>
            <p:cNvSpPr txBox="true"/>
            <p:nvPr/>
          </p:nvSpPr>
          <p:spPr>
            <a:xfrm>
              <a:off x="0" y="-19050"/>
              <a:ext cx="1075555" cy="329755"/>
            </a:xfrm>
            <a:prstGeom prst="rect">
              <a:avLst/>
            </a:prstGeom>
          </p:spPr>
          <p:txBody>
            <a:bodyPr anchor="ctr" rtlCol="false" tIns="50800" lIns="50800" bIns="50800" rIns="50800"/>
            <a:lstStyle/>
            <a:p>
              <a:pPr algn="ctr">
                <a:lnSpc>
                  <a:spcPts val="2859"/>
                </a:lnSpc>
              </a:pPr>
            </a:p>
          </p:txBody>
        </p:sp>
      </p:grpSp>
      <p:sp>
        <p:nvSpPr>
          <p:cNvPr name="Freeform 23" id="23"/>
          <p:cNvSpPr/>
          <p:nvPr/>
        </p:nvSpPr>
        <p:spPr>
          <a:xfrm flipH="false" flipV="false" rot="-1885381">
            <a:off x="12158125" y="7633280"/>
            <a:ext cx="1776375" cy="501826"/>
          </a:xfrm>
          <a:custGeom>
            <a:avLst/>
            <a:gdLst/>
            <a:ahLst/>
            <a:cxnLst/>
            <a:rect r="r" b="b" t="t" l="l"/>
            <a:pathLst>
              <a:path h="501826" w="1776375">
                <a:moveTo>
                  <a:pt x="0" y="0"/>
                </a:moveTo>
                <a:lnTo>
                  <a:pt x="1776374" y="0"/>
                </a:lnTo>
                <a:lnTo>
                  <a:pt x="1776374" y="501826"/>
                </a:lnTo>
                <a:lnTo>
                  <a:pt x="0" y="50182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24" id="24"/>
          <p:cNvSpPr txBox="true"/>
          <p:nvPr/>
        </p:nvSpPr>
        <p:spPr>
          <a:xfrm rot="0">
            <a:off x="1538888" y="1242987"/>
            <a:ext cx="8904094" cy="1099185"/>
          </a:xfrm>
          <a:prstGeom prst="rect">
            <a:avLst/>
          </a:prstGeom>
        </p:spPr>
        <p:txBody>
          <a:bodyPr anchor="t" rtlCol="false" tIns="0" lIns="0" bIns="0" rIns="0">
            <a:spAutoFit/>
          </a:bodyPr>
          <a:lstStyle/>
          <a:p>
            <a:pPr algn="ctr" marL="0" indent="0" lvl="0">
              <a:lnSpc>
                <a:spcPts val="8969"/>
              </a:lnSpc>
              <a:spcBef>
                <a:spcPct val="0"/>
              </a:spcBef>
            </a:pPr>
            <a:r>
              <a:rPr lang="en-US" b="true" sz="6499" spc="636">
                <a:solidFill>
                  <a:srgbClr val="231F20"/>
                </a:solidFill>
                <a:latin typeface="Oswald Bold"/>
                <a:ea typeface="Oswald Bold"/>
                <a:cs typeface="Oswald Bold"/>
                <a:sym typeface="Oswald Bold"/>
              </a:rPr>
              <a:t>OBJETIVOS</a:t>
            </a:r>
          </a:p>
        </p:txBody>
      </p:sp>
      <p:sp>
        <p:nvSpPr>
          <p:cNvPr name="TextBox 25" id="25"/>
          <p:cNvSpPr txBox="true"/>
          <p:nvPr/>
        </p:nvSpPr>
        <p:spPr>
          <a:xfrm rot="0">
            <a:off x="4448009" y="7065345"/>
            <a:ext cx="2556583" cy="458848"/>
          </a:xfrm>
          <a:prstGeom prst="rect">
            <a:avLst/>
          </a:prstGeom>
        </p:spPr>
        <p:txBody>
          <a:bodyPr anchor="t" rtlCol="false" tIns="0" lIns="0" bIns="0" rIns="0">
            <a:spAutoFit/>
          </a:bodyPr>
          <a:lstStyle/>
          <a:p>
            <a:pPr algn="ctr" marL="0" indent="0" lvl="0">
              <a:lnSpc>
                <a:spcPts val="3737"/>
              </a:lnSpc>
              <a:spcBef>
                <a:spcPct val="0"/>
              </a:spcBef>
            </a:pPr>
            <a:r>
              <a:rPr lang="en-US" sz="2708" spc="265">
                <a:solidFill>
                  <a:srgbClr val="231F20"/>
                </a:solidFill>
                <a:latin typeface="Oswald"/>
                <a:ea typeface="Oswald"/>
                <a:cs typeface="Oswald"/>
                <a:sym typeface="Oswald"/>
              </a:rPr>
              <a:t>OBJETIVO 1</a:t>
            </a:r>
          </a:p>
        </p:txBody>
      </p:sp>
      <p:sp>
        <p:nvSpPr>
          <p:cNvPr name="TextBox 26" id="26"/>
          <p:cNvSpPr txBox="true"/>
          <p:nvPr/>
        </p:nvSpPr>
        <p:spPr>
          <a:xfrm rot="0">
            <a:off x="4470203" y="4603345"/>
            <a:ext cx="2534389" cy="2101850"/>
          </a:xfrm>
          <a:prstGeom prst="rect">
            <a:avLst/>
          </a:prstGeom>
        </p:spPr>
        <p:txBody>
          <a:bodyPr anchor="t" rtlCol="false" tIns="0" lIns="0" bIns="0" rIns="0">
            <a:spAutoFit/>
          </a:bodyPr>
          <a:lstStyle/>
          <a:p>
            <a:pPr algn="l">
              <a:lnSpc>
                <a:spcPts val="2800"/>
              </a:lnSpc>
            </a:pPr>
            <a:r>
              <a:rPr lang="en-US" sz="2000">
                <a:solidFill>
                  <a:srgbClr val="100F0D"/>
                </a:solidFill>
                <a:latin typeface="Montserrat Light"/>
                <a:ea typeface="Montserrat Light"/>
                <a:cs typeface="Montserrat Light"/>
                <a:sym typeface="Montserrat Light"/>
              </a:rPr>
              <a:t>Implementar un LLM que permita la comunicación natural con el sistema.</a:t>
            </a:r>
          </a:p>
          <a:p>
            <a:pPr algn="l">
              <a:lnSpc>
                <a:spcPts val="2800"/>
              </a:lnSpc>
            </a:pPr>
          </a:p>
        </p:txBody>
      </p:sp>
      <p:sp>
        <p:nvSpPr>
          <p:cNvPr name="TextBox 27" id="27"/>
          <p:cNvSpPr txBox="true"/>
          <p:nvPr/>
        </p:nvSpPr>
        <p:spPr>
          <a:xfrm rot="0">
            <a:off x="9258648" y="7912457"/>
            <a:ext cx="2556583" cy="458848"/>
          </a:xfrm>
          <a:prstGeom prst="rect">
            <a:avLst/>
          </a:prstGeom>
        </p:spPr>
        <p:txBody>
          <a:bodyPr anchor="t" rtlCol="false" tIns="0" lIns="0" bIns="0" rIns="0">
            <a:spAutoFit/>
          </a:bodyPr>
          <a:lstStyle/>
          <a:p>
            <a:pPr algn="ctr" marL="0" indent="0" lvl="0">
              <a:lnSpc>
                <a:spcPts val="3737"/>
              </a:lnSpc>
              <a:spcBef>
                <a:spcPct val="0"/>
              </a:spcBef>
            </a:pPr>
            <a:r>
              <a:rPr lang="en-US" sz="2708" spc="265">
                <a:solidFill>
                  <a:srgbClr val="231F20"/>
                </a:solidFill>
                <a:latin typeface="Oswald"/>
                <a:ea typeface="Oswald"/>
                <a:cs typeface="Oswald"/>
                <a:sym typeface="Oswald"/>
              </a:rPr>
              <a:t>OBJETIVO 2</a:t>
            </a:r>
          </a:p>
        </p:txBody>
      </p:sp>
      <p:sp>
        <p:nvSpPr>
          <p:cNvPr name="TextBox 28" id="28"/>
          <p:cNvSpPr txBox="true"/>
          <p:nvPr/>
        </p:nvSpPr>
        <p:spPr>
          <a:xfrm rot="0">
            <a:off x="9280843" y="5378224"/>
            <a:ext cx="2534389" cy="2120650"/>
          </a:xfrm>
          <a:prstGeom prst="rect">
            <a:avLst/>
          </a:prstGeom>
        </p:spPr>
        <p:txBody>
          <a:bodyPr anchor="t" rtlCol="false" tIns="0" lIns="0" bIns="0" rIns="0">
            <a:spAutoFit/>
          </a:bodyPr>
          <a:lstStyle/>
          <a:p>
            <a:pPr algn="l" marL="0" indent="0" lvl="0">
              <a:lnSpc>
                <a:spcPts val="2800"/>
              </a:lnSpc>
              <a:spcBef>
                <a:spcPct val="0"/>
              </a:spcBef>
            </a:pPr>
            <a:r>
              <a:rPr lang="en-US" sz="2000" strike="noStrike" u="none">
                <a:solidFill>
                  <a:srgbClr val="100F0D"/>
                </a:solidFill>
                <a:latin typeface="Montserrat Light"/>
                <a:ea typeface="Montserrat Light"/>
                <a:cs typeface="Montserrat Light"/>
                <a:sym typeface="Montserrat Light"/>
              </a:rPr>
              <a:t>Integrar la técnica de Generación Aumentada por Recuperación (RAG) para enriquecer las respuestas.</a:t>
            </a:r>
          </a:p>
        </p:txBody>
      </p:sp>
      <p:sp>
        <p:nvSpPr>
          <p:cNvPr name="TextBox 29" id="29"/>
          <p:cNvSpPr txBox="true"/>
          <p:nvPr/>
        </p:nvSpPr>
        <p:spPr>
          <a:xfrm rot="0">
            <a:off x="13234228" y="6327076"/>
            <a:ext cx="2556583" cy="458848"/>
          </a:xfrm>
          <a:prstGeom prst="rect">
            <a:avLst/>
          </a:prstGeom>
        </p:spPr>
        <p:txBody>
          <a:bodyPr anchor="t" rtlCol="false" tIns="0" lIns="0" bIns="0" rIns="0">
            <a:spAutoFit/>
          </a:bodyPr>
          <a:lstStyle/>
          <a:p>
            <a:pPr algn="ctr" marL="0" indent="0" lvl="0">
              <a:lnSpc>
                <a:spcPts val="3737"/>
              </a:lnSpc>
              <a:spcBef>
                <a:spcPct val="0"/>
              </a:spcBef>
            </a:pPr>
            <a:r>
              <a:rPr lang="en-US" sz="2708" spc="265">
                <a:solidFill>
                  <a:srgbClr val="231F20"/>
                </a:solidFill>
                <a:latin typeface="Oswald"/>
                <a:ea typeface="Oswald"/>
                <a:cs typeface="Oswald"/>
                <a:sym typeface="Oswald"/>
              </a:rPr>
              <a:t>OBJETIVO 3</a:t>
            </a:r>
          </a:p>
        </p:txBody>
      </p:sp>
      <p:sp>
        <p:nvSpPr>
          <p:cNvPr name="TextBox 30" id="30"/>
          <p:cNvSpPr txBox="true"/>
          <p:nvPr/>
        </p:nvSpPr>
        <p:spPr>
          <a:xfrm rot="0">
            <a:off x="13256422" y="3865075"/>
            <a:ext cx="2534389" cy="2323465"/>
          </a:xfrm>
          <a:prstGeom prst="rect">
            <a:avLst/>
          </a:prstGeom>
        </p:spPr>
        <p:txBody>
          <a:bodyPr anchor="t" rtlCol="false" tIns="0" lIns="0" bIns="0" rIns="0">
            <a:spAutoFit/>
          </a:bodyPr>
          <a:lstStyle/>
          <a:p>
            <a:pPr algn="l" marL="0" indent="0" lvl="0">
              <a:lnSpc>
                <a:spcPts val="2660"/>
              </a:lnSpc>
              <a:spcBef>
                <a:spcPct val="0"/>
              </a:spcBef>
            </a:pPr>
            <a:r>
              <a:rPr lang="en-US" sz="1900" strike="noStrike" u="none">
                <a:solidFill>
                  <a:srgbClr val="100F0D"/>
                </a:solidFill>
                <a:latin typeface="Montserrat Light"/>
                <a:ea typeface="Montserrat Light"/>
                <a:cs typeface="Montserrat Light"/>
                <a:sym typeface="Montserrat Light"/>
              </a:rPr>
              <a:t>Desarrollar un agente especializado para interpretar solicitudes y gestionar Google Calendar y Gmail.</a:t>
            </a:r>
          </a:p>
          <a:p>
            <a:pPr algn="l" marL="0" indent="0" lvl="0">
              <a:lnSpc>
                <a:spcPts val="2660"/>
              </a:lnSpc>
              <a:spcBef>
                <a:spcPct val="0"/>
              </a:spcBef>
            </a:pPr>
          </a:p>
        </p:txBody>
      </p:sp>
      <p:sp>
        <p:nvSpPr>
          <p:cNvPr name="Freeform 31" id="31"/>
          <p:cNvSpPr/>
          <p:nvPr/>
        </p:nvSpPr>
        <p:spPr>
          <a:xfrm flipH="true" flipV="false" rot="-8970905">
            <a:off x="7337391" y="7248542"/>
            <a:ext cx="1776375" cy="501826"/>
          </a:xfrm>
          <a:custGeom>
            <a:avLst/>
            <a:gdLst/>
            <a:ahLst/>
            <a:cxnLst/>
            <a:rect r="r" b="b" t="t" l="l"/>
            <a:pathLst>
              <a:path h="501826" w="1776375">
                <a:moveTo>
                  <a:pt x="1776375" y="0"/>
                </a:moveTo>
                <a:lnTo>
                  <a:pt x="0" y="0"/>
                </a:lnTo>
                <a:lnTo>
                  <a:pt x="0" y="501826"/>
                </a:lnTo>
                <a:lnTo>
                  <a:pt x="1776375" y="501826"/>
                </a:lnTo>
                <a:lnTo>
                  <a:pt x="1776375"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32" id="32"/>
          <p:cNvSpPr txBox="true"/>
          <p:nvPr/>
        </p:nvSpPr>
        <p:spPr>
          <a:xfrm rot="0">
            <a:off x="1836286" y="2853600"/>
            <a:ext cx="8187907" cy="1125568"/>
          </a:xfrm>
          <a:prstGeom prst="rect">
            <a:avLst/>
          </a:prstGeom>
        </p:spPr>
        <p:txBody>
          <a:bodyPr anchor="t" rtlCol="false" tIns="0" lIns="0" bIns="0" rIns="0">
            <a:spAutoFit/>
          </a:bodyPr>
          <a:lstStyle/>
          <a:p>
            <a:pPr algn="l">
              <a:lnSpc>
                <a:spcPts val="3060"/>
              </a:lnSpc>
            </a:pPr>
            <a:r>
              <a:rPr lang="en-US" sz="2186">
                <a:solidFill>
                  <a:srgbClr val="100F0D"/>
                </a:solidFill>
                <a:latin typeface="Montserrat Light"/>
                <a:ea typeface="Montserrat Light"/>
                <a:cs typeface="Montserrat Light"/>
                <a:sym typeface="Montserrat Light"/>
              </a:rPr>
              <a:t>Desarrollar un sistema basado en LLM para que los usuarios puedan gestionar eventos y comunicaciones en Google Workspace mediante lenguaje natural.</a:t>
            </a:r>
          </a:p>
        </p:txBody>
      </p:sp>
      <p:sp>
        <p:nvSpPr>
          <p:cNvPr name="TextBox 33" id="33"/>
          <p:cNvSpPr txBox="true"/>
          <p:nvPr/>
        </p:nvSpPr>
        <p:spPr>
          <a:xfrm rot="0">
            <a:off x="17369824" y="9563463"/>
            <a:ext cx="332184" cy="476250"/>
          </a:xfrm>
          <a:prstGeom prst="rect">
            <a:avLst/>
          </a:prstGeom>
        </p:spPr>
        <p:txBody>
          <a:bodyPr anchor="t" rtlCol="false" tIns="0" lIns="0" bIns="0" rIns="0">
            <a:spAutoFit/>
          </a:bodyPr>
          <a:lstStyle/>
          <a:p>
            <a:pPr algn="ctr">
              <a:lnSpc>
                <a:spcPts val="3899"/>
              </a:lnSpc>
              <a:spcBef>
                <a:spcPct val="0"/>
              </a:spcBef>
            </a:pPr>
            <a:r>
              <a:rPr lang="en-US" sz="2999">
                <a:solidFill>
                  <a:srgbClr val="000000"/>
                </a:solidFill>
                <a:latin typeface="Oswald"/>
                <a:ea typeface="Oswald"/>
                <a:cs typeface="Oswald"/>
                <a:sym typeface="Oswald"/>
              </a:rPr>
              <a:t>15</a:t>
            </a:r>
          </a:p>
        </p:txBody>
      </p:sp>
    </p:spTree>
  </p:cSld>
  <p:clrMapOvr>
    <a:masterClrMapping/>
  </p:clrMapOvr>
  <p:transition spd="fast">
    <p:fade/>
  </p:transition>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3407869">
            <a:off x="12482991" y="928244"/>
            <a:ext cx="12471670" cy="5351480"/>
          </a:xfrm>
          <a:custGeom>
            <a:avLst/>
            <a:gdLst/>
            <a:ahLst/>
            <a:cxnLst/>
            <a:rect r="r" b="b" t="t" l="l"/>
            <a:pathLst>
              <a:path h="5351480" w="12471670">
                <a:moveTo>
                  <a:pt x="0" y="0"/>
                </a:moveTo>
                <a:lnTo>
                  <a:pt x="12471670" y="0"/>
                </a:lnTo>
                <a:lnTo>
                  <a:pt x="12471670" y="5351480"/>
                </a:lnTo>
                <a:lnTo>
                  <a:pt x="0" y="535148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3407869">
            <a:off x="-5207135" y="9929073"/>
            <a:ext cx="12471670" cy="5351480"/>
          </a:xfrm>
          <a:custGeom>
            <a:avLst/>
            <a:gdLst/>
            <a:ahLst/>
            <a:cxnLst/>
            <a:rect r="r" b="b" t="t" l="l"/>
            <a:pathLst>
              <a:path h="5351480" w="12471670">
                <a:moveTo>
                  <a:pt x="0" y="0"/>
                </a:moveTo>
                <a:lnTo>
                  <a:pt x="12471670" y="0"/>
                </a:lnTo>
                <a:lnTo>
                  <a:pt x="12471670" y="5351480"/>
                </a:lnTo>
                <a:lnTo>
                  <a:pt x="0" y="535148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5" id="5"/>
          <p:cNvSpPr txBox="true"/>
          <p:nvPr/>
        </p:nvSpPr>
        <p:spPr>
          <a:xfrm rot="0">
            <a:off x="701019" y="478155"/>
            <a:ext cx="11154907" cy="931545"/>
          </a:xfrm>
          <a:prstGeom prst="rect">
            <a:avLst/>
          </a:prstGeom>
        </p:spPr>
        <p:txBody>
          <a:bodyPr anchor="t" rtlCol="false" tIns="0" lIns="0" bIns="0" rIns="0">
            <a:spAutoFit/>
          </a:bodyPr>
          <a:lstStyle/>
          <a:p>
            <a:pPr algn="l" marL="0" indent="0" lvl="0">
              <a:lnSpc>
                <a:spcPts val="7589"/>
              </a:lnSpc>
              <a:spcBef>
                <a:spcPct val="0"/>
              </a:spcBef>
            </a:pPr>
            <a:r>
              <a:rPr lang="en-US" b="true" sz="5499" spc="538">
                <a:solidFill>
                  <a:srgbClr val="000000"/>
                </a:solidFill>
                <a:latin typeface="Oswald Bold"/>
                <a:ea typeface="Oswald Bold"/>
                <a:cs typeface="Oswald Bold"/>
                <a:sym typeface="Oswald Bold"/>
              </a:rPr>
              <a:t>HERRAMINETAS DE DESARROLLO</a:t>
            </a:r>
          </a:p>
        </p:txBody>
      </p:sp>
      <p:sp>
        <p:nvSpPr>
          <p:cNvPr name="TextBox 6" id="6"/>
          <p:cNvSpPr txBox="true"/>
          <p:nvPr/>
        </p:nvSpPr>
        <p:spPr>
          <a:xfrm rot="0">
            <a:off x="17364690" y="9563463"/>
            <a:ext cx="342454" cy="476250"/>
          </a:xfrm>
          <a:prstGeom prst="rect">
            <a:avLst/>
          </a:prstGeom>
        </p:spPr>
        <p:txBody>
          <a:bodyPr anchor="t" rtlCol="false" tIns="0" lIns="0" bIns="0" rIns="0">
            <a:spAutoFit/>
          </a:bodyPr>
          <a:lstStyle/>
          <a:p>
            <a:pPr algn="ctr">
              <a:lnSpc>
                <a:spcPts val="3899"/>
              </a:lnSpc>
              <a:spcBef>
                <a:spcPct val="0"/>
              </a:spcBef>
            </a:pPr>
            <a:r>
              <a:rPr lang="en-US" sz="2999">
                <a:solidFill>
                  <a:srgbClr val="000000"/>
                </a:solidFill>
                <a:latin typeface="Oswald"/>
                <a:ea typeface="Oswald"/>
                <a:cs typeface="Oswald"/>
                <a:sym typeface="Oswald"/>
              </a:rPr>
              <a:t>16</a:t>
            </a:r>
          </a:p>
        </p:txBody>
      </p:sp>
      <p:grpSp>
        <p:nvGrpSpPr>
          <p:cNvPr name="Group 7" id="7"/>
          <p:cNvGrpSpPr/>
          <p:nvPr/>
        </p:nvGrpSpPr>
        <p:grpSpPr>
          <a:xfrm rot="0">
            <a:off x="13258473" y="2349892"/>
            <a:ext cx="3424522" cy="6515159"/>
            <a:chOff x="0" y="0"/>
            <a:chExt cx="901932" cy="1715927"/>
          </a:xfrm>
        </p:grpSpPr>
        <p:sp>
          <p:nvSpPr>
            <p:cNvPr name="Freeform 8" id="8"/>
            <p:cNvSpPr/>
            <p:nvPr/>
          </p:nvSpPr>
          <p:spPr>
            <a:xfrm flipH="false" flipV="false" rot="0">
              <a:off x="0" y="0"/>
              <a:ext cx="901932" cy="1715927"/>
            </a:xfrm>
            <a:custGeom>
              <a:avLst/>
              <a:gdLst/>
              <a:ahLst/>
              <a:cxnLst/>
              <a:rect r="r" b="b" t="t" l="l"/>
              <a:pathLst>
                <a:path h="1715927" w="901932">
                  <a:moveTo>
                    <a:pt x="115297" y="0"/>
                  </a:moveTo>
                  <a:lnTo>
                    <a:pt x="786634" y="0"/>
                  </a:lnTo>
                  <a:cubicBezTo>
                    <a:pt x="817213" y="0"/>
                    <a:pt x="846540" y="12147"/>
                    <a:pt x="868162" y="33770"/>
                  </a:cubicBezTo>
                  <a:cubicBezTo>
                    <a:pt x="889784" y="55392"/>
                    <a:pt x="901932" y="84719"/>
                    <a:pt x="901932" y="115297"/>
                  </a:cubicBezTo>
                  <a:lnTo>
                    <a:pt x="901932" y="1600629"/>
                  </a:lnTo>
                  <a:cubicBezTo>
                    <a:pt x="901932" y="1631208"/>
                    <a:pt x="889784" y="1660534"/>
                    <a:pt x="868162" y="1682157"/>
                  </a:cubicBezTo>
                  <a:cubicBezTo>
                    <a:pt x="846540" y="1703779"/>
                    <a:pt x="817213" y="1715927"/>
                    <a:pt x="786634" y="1715927"/>
                  </a:cubicBezTo>
                  <a:lnTo>
                    <a:pt x="115297" y="1715927"/>
                  </a:lnTo>
                  <a:cubicBezTo>
                    <a:pt x="84719" y="1715927"/>
                    <a:pt x="55392" y="1703779"/>
                    <a:pt x="33770" y="1682157"/>
                  </a:cubicBezTo>
                  <a:cubicBezTo>
                    <a:pt x="12147" y="1660534"/>
                    <a:pt x="0" y="1631208"/>
                    <a:pt x="0" y="1600629"/>
                  </a:cubicBezTo>
                  <a:lnTo>
                    <a:pt x="0" y="115297"/>
                  </a:lnTo>
                  <a:cubicBezTo>
                    <a:pt x="0" y="84719"/>
                    <a:pt x="12147" y="55392"/>
                    <a:pt x="33770" y="33770"/>
                  </a:cubicBezTo>
                  <a:cubicBezTo>
                    <a:pt x="55392" y="12147"/>
                    <a:pt x="84719" y="0"/>
                    <a:pt x="115297" y="0"/>
                  </a:cubicBezTo>
                  <a:close/>
                </a:path>
              </a:pathLst>
            </a:custGeom>
            <a:solidFill>
              <a:srgbClr val="000000">
                <a:alpha val="0"/>
              </a:srgbClr>
            </a:solidFill>
            <a:ln w="38100" cap="rnd">
              <a:solidFill>
                <a:srgbClr val="000000"/>
              </a:solidFill>
              <a:prstDash val="solid"/>
              <a:round/>
            </a:ln>
          </p:spPr>
        </p:sp>
        <p:sp>
          <p:nvSpPr>
            <p:cNvPr name="TextBox 9" id="9"/>
            <p:cNvSpPr txBox="true"/>
            <p:nvPr/>
          </p:nvSpPr>
          <p:spPr>
            <a:xfrm>
              <a:off x="0" y="-19050"/>
              <a:ext cx="901932" cy="1734977"/>
            </a:xfrm>
            <a:prstGeom prst="rect">
              <a:avLst/>
            </a:prstGeom>
          </p:spPr>
          <p:txBody>
            <a:bodyPr anchor="ctr" rtlCol="false" tIns="50800" lIns="50800" bIns="50800" rIns="50800"/>
            <a:lstStyle/>
            <a:p>
              <a:pPr algn="ctr">
                <a:lnSpc>
                  <a:spcPts val="2859"/>
                </a:lnSpc>
              </a:pPr>
            </a:p>
          </p:txBody>
        </p:sp>
      </p:grpSp>
      <p:grpSp>
        <p:nvGrpSpPr>
          <p:cNvPr name="Group 10" id="10"/>
          <p:cNvGrpSpPr/>
          <p:nvPr/>
        </p:nvGrpSpPr>
        <p:grpSpPr>
          <a:xfrm rot="0">
            <a:off x="1605005" y="2349892"/>
            <a:ext cx="3424522" cy="6515159"/>
            <a:chOff x="0" y="0"/>
            <a:chExt cx="901932" cy="1715927"/>
          </a:xfrm>
        </p:grpSpPr>
        <p:sp>
          <p:nvSpPr>
            <p:cNvPr name="Freeform 11" id="11"/>
            <p:cNvSpPr/>
            <p:nvPr/>
          </p:nvSpPr>
          <p:spPr>
            <a:xfrm flipH="false" flipV="false" rot="0">
              <a:off x="0" y="0"/>
              <a:ext cx="901932" cy="1715927"/>
            </a:xfrm>
            <a:custGeom>
              <a:avLst/>
              <a:gdLst/>
              <a:ahLst/>
              <a:cxnLst/>
              <a:rect r="r" b="b" t="t" l="l"/>
              <a:pathLst>
                <a:path h="1715927" w="901932">
                  <a:moveTo>
                    <a:pt x="115297" y="0"/>
                  </a:moveTo>
                  <a:lnTo>
                    <a:pt x="786634" y="0"/>
                  </a:lnTo>
                  <a:cubicBezTo>
                    <a:pt x="817213" y="0"/>
                    <a:pt x="846540" y="12147"/>
                    <a:pt x="868162" y="33770"/>
                  </a:cubicBezTo>
                  <a:cubicBezTo>
                    <a:pt x="889784" y="55392"/>
                    <a:pt x="901932" y="84719"/>
                    <a:pt x="901932" y="115297"/>
                  </a:cubicBezTo>
                  <a:lnTo>
                    <a:pt x="901932" y="1600629"/>
                  </a:lnTo>
                  <a:cubicBezTo>
                    <a:pt x="901932" y="1631208"/>
                    <a:pt x="889784" y="1660534"/>
                    <a:pt x="868162" y="1682157"/>
                  </a:cubicBezTo>
                  <a:cubicBezTo>
                    <a:pt x="846540" y="1703779"/>
                    <a:pt x="817213" y="1715927"/>
                    <a:pt x="786634" y="1715927"/>
                  </a:cubicBezTo>
                  <a:lnTo>
                    <a:pt x="115297" y="1715927"/>
                  </a:lnTo>
                  <a:cubicBezTo>
                    <a:pt x="84719" y="1715927"/>
                    <a:pt x="55392" y="1703779"/>
                    <a:pt x="33770" y="1682157"/>
                  </a:cubicBezTo>
                  <a:cubicBezTo>
                    <a:pt x="12147" y="1660534"/>
                    <a:pt x="0" y="1631208"/>
                    <a:pt x="0" y="1600629"/>
                  </a:cubicBezTo>
                  <a:lnTo>
                    <a:pt x="0" y="115297"/>
                  </a:lnTo>
                  <a:cubicBezTo>
                    <a:pt x="0" y="84719"/>
                    <a:pt x="12147" y="55392"/>
                    <a:pt x="33770" y="33770"/>
                  </a:cubicBezTo>
                  <a:cubicBezTo>
                    <a:pt x="55392" y="12147"/>
                    <a:pt x="84719" y="0"/>
                    <a:pt x="115297" y="0"/>
                  </a:cubicBezTo>
                  <a:close/>
                </a:path>
              </a:pathLst>
            </a:custGeom>
            <a:solidFill>
              <a:srgbClr val="000000">
                <a:alpha val="0"/>
              </a:srgbClr>
            </a:solidFill>
            <a:ln w="38100" cap="rnd">
              <a:solidFill>
                <a:srgbClr val="000000"/>
              </a:solidFill>
              <a:prstDash val="solid"/>
              <a:round/>
            </a:ln>
          </p:spPr>
        </p:sp>
        <p:sp>
          <p:nvSpPr>
            <p:cNvPr name="TextBox 12" id="12"/>
            <p:cNvSpPr txBox="true"/>
            <p:nvPr/>
          </p:nvSpPr>
          <p:spPr>
            <a:xfrm>
              <a:off x="0" y="-19050"/>
              <a:ext cx="901932" cy="1734977"/>
            </a:xfrm>
            <a:prstGeom prst="rect">
              <a:avLst/>
            </a:prstGeom>
          </p:spPr>
          <p:txBody>
            <a:bodyPr anchor="ctr" rtlCol="false" tIns="50800" lIns="50800" bIns="50800" rIns="50800"/>
            <a:lstStyle/>
            <a:p>
              <a:pPr algn="ctr">
                <a:lnSpc>
                  <a:spcPts val="2859"/>
                </a:lnSpc>
              </a:pPr>
            </a:p>
          </p:txBody>
        </p:sp>
      </p:grpSp>
      <p:sp>
        <p:nvSpPr>
          <p:cNvPr name="TextBox 13" id="13"/>
          <p:cNvSpPr txBox="true"/>
          <p:nvPr/>
        </p:nvSpPr>
        <p:spPr>
          <a:xfrm rot="0">
            <a:off x="2478926" y="2510584"/>
            <a:ext cx="1676680" cy="419100"/>
          </a:xfrm>
          <a:prstGeom prst="rect">
            <a:avLst/>
          </a:prstGeom>
        </p:spPr>
        <p:txBody>
          <a:bodyPr anchor="t" rtlCol="false" tIns="0" lIns="0" bIns="0" rIns="0">
            <a:spAutoFit/>
          </a:bodyPr>
          <a:lstStyle/>
          <a:p>
            <a:pPr algn="ctr" marL="0" indent="0" lvl="0">
              <a:lnSpc>
                <a:spcPts val="3449"/>
              </a:lnSpc>
              <a:spcBef>
                <a:spcPct val="0"/>
              </a:spcBef>
            </a:pPr>
            <a:r>
              <a:rPr lang="en-US" sz="2499" spc="244" strike="noStrike" u="none">
                <a:solidFill>
                  <a:srgbClr val="231F20"/>
                </a:solidFill>
                <a:latin typeface="Oswald"/>
                <a:ea typeface="Oswald"/>
                <a:cs typeface="Oswald"/>
                <a:sym typeface="Oswald"/>
              </a:rPr>
              <a:t>GENERALES</a:t>
            </a:r>
          </a:p>
        </p:txBody>
      </p:sp>
      <p:grpSp>
        <p:nvGrpSpPr>
          <p:cNvPr name="Group 14" id="14"/>
          <p:cNvGrpSpPr/>
          <p:nvPr/>
        </p:nvGrpSpPr>
        <p:grpSpPr>
          <a:xfrm rot="0">
            <a:off x="9373984" y="2349892"/>
            <a:ext cx="3424522" cy="6515159"/>
            <a:chOff x="0" y="0"/>
            <a:chExt cx="901932" cy="1715927"/>
          </a:xfrm>
        </p:grpSpPr>
        <p:sp>
          <p:nvSpPr>
            <p:cNvPr name="Freeform 15" id="15"/>
            <p:cNvSpPr/>
            <p:nvPr/>
          </p:nvSpPr>
          <p:spPr>
            <a:xfrm flipH="false" flipV="false" rot="0">
              <a:off x="0" y="0"/>
              <a:ext cx="901932" cy="1715927"/>
            </a:xfrm>
            <a:custGeom>
              <a:avLst/>
              <a:gdLst/>
              <a:ahLst/>
              <a:cxnLst/>
              <a:rect r="r" b="b" t="t" l="l"/>
              <a:pathLst>
                <a:path h="1715927" w="901932">
                  <a:moveTo>
                    <a:pt x="115297" y="0"/>
                  </a:moveTo>
                  <a:lnTo>
                    <a:pt x="786634" y="0"/>
                  </a:lnTo>
                  <a:cubicBezTo>
                    <a:pt x="817213" y="0"/>
                    <a:pt x="846540" y="12147"/>
                    <a:pt x="868162" y="33770"/>
                  </a:cubicBezTo>
                  <a:cubicBezTo>
                    <a:pt x="889784" y="55392"/>
                    <a:pt x="901932" y="84719"/>
                    <a:pt x="901932" y="115297"/>
                  </a:cubicBezTo>
                  <a:lnTo>
                    <a:pt x="901932" y="1600629"/>
                  </a:lnTo>
                  <a:cubicBezTo>
                    <a:pt x="901932" y="1631208"/>
                    <a:pt x="889784" y="1660534"/>
                    <a:pt x="868162" y="1682157"/>
                  </a:cubicBezTo>
                  <a:cubicBezTo>
                    <a:pt x="846540" y="1703779"/>
                    <a:pt x="817213" y="1715927"/>
                    <a:pt x="786634" y="1715927"/>
                  </a:cubicBezTo>
                  <a:lnTo>
                    <a:pt x="115297" y="1715927"/>
                  </a:lnTo>
                  <a:cubicBezTo>
                    <a:pt x="84719" y="1715927"/>
                    <a:pt x="55392" y="1703779"/>
                    <a:pt x="33770" y="1682157"/>
                  </a:cubicBezTo>
                  <a:cubicBezTo>
                    <a:pt x="12147" y="1660534"/>
                    <a:pt x="0" y="1631208"/>
                    <a:pt x="0" y="1600629"/>
                  </a:cubicBezTo>
                  <a:lnTo>
                    <a:pt x="0" y="115297"/>
                  </a:lnTo>
                  <a:cubicBezTo>
                    <a:pt x="0" y="84719"/>
                    <a:pt x="12147" y="55392"/>
                    <a:pt x="33770" y="33770"/>
                  </a:cubicBezTo>
                  <a:cubicBezTo>
                    <a:pt x="55392" y="12147"/>
                    <a:pt x="84719" y="0"/>
                    <a:pt x="115297" y="0"/>
                  </a:cubicBezTo>
                  <a:close/>
                </a:path>
              </a:pathLst>
            </a:custGeom>
            <a:solidFill>
              <a:srgbClr val="000000">
                <a:alpha val="0"/>
              </a:srgbClr>
            </a:solidFill>
            <a:ln w="38100" cap="rnd">
              <a:solidFill>
                <a:srgbClr val="000000"/>
              </a:solidFill>
              <a:prstDash val="solid"/>
              <a:round/>
            </a:ln>
          </p:spPr>
        </p:sp>
        <p:sp>
          <p:nvSpPr>
            <p:cNvPr name="TextBox 16" id="16"/>
            <p:cNvSpPr txBox="true"/>
            <p:nvPr/>
          </p:nvSpPr>
          <p:spPr>
            <a:xfrm>
              <a:off x="0" y="-19050"/>
              <a:ext cx="901932" cy="1734977"/>
            </a:xfrm>
            <a:prstGeom prst="rect">
              <a:avLst/>
            </a:prstGeom>
          </p:spPr>
          <p:txBody>
            <a:bodyPr anchor="ctr" rtlCol="false" tIns="50800" lIns="50800" bIns="50800" rIns="50800"/>
            <a:lstStyle/>
            <a:p>
              <a:pPr algn="ctr">
                <a:lnSpc>
                  <a:spcPts val="2859"/>
                </a:lnSpc>
              </a:pPr>
            </a:p>
          </p:txBody>
        </p:sp>
      </p:grpSp>
      <p:sp>
        <p:nvSpPr>
          <p:cNvPr name="TextBox 17" id="17"/>
          <p:cNvSpPr txBox="true"/>
          <p:nvPr/>
        </p:nvSpPr>
        <p:spPr>
          <a:xfrm rot="0">
            <a:off x="6363416" y="2495653"/>
            <a:ext cx="1676680" cy="419100"/>
          </a:xfrm>
          <a:prstGeom prst="rect">
            <a:avLst/>
          </a:prstGeom>
        </p:spPr>
        <p:txBody>
          <a:bodyPr anchor="t" rtlCol="false" tIns="0" lIns="0" bIns="0" rIns="0">
            <a:spAutoFit/>
          </a:bodyPr>
          <a:lstStyle/>
          <a:p>
            <a:pPr algn="ctr" marL="0" indent="0" lvl="0">
              <a:lnSpc>
                <a:spcPts val="3449"/>
              </a:lnSpc>
              <a:spcBef>
                <a:spcPct val="0"/>
              </a:spcBef>
            </a:pPr>
            <a:r>
              <a:rPr lang="en-US" sz="2499" spc="244">
                <a:solidFill>
                  <a:srgbClr val="231F20"/>
                </a:solidFill>
                <a:latin typeface="Oswald"/>
                <a:ea typeface="Oswald"/>
                <a:cs typeface="Oswald"/>
                <a:sym typeface="Oswald"/>
              </a:rPr>
              <a:t>LLM</a:t>
            </a:r>
          </a:p>
        </p:txBody>
      </p:sp>
      <p:sp>
        <p:nvSpPr>
          <p:cNvPr name="TextBox 18" id="18"/>
          <p:cNvSpPr txBox="true"/>
          <p:nvPr/>
        </p:nvSpPr>
        <p:spPr>
          <a:xfrm rot="0">
            <a:off x="10247905" y="2495653"/>
            <a:ext cx="1676680" cy="419100"/>
          </a:xfrm>
          <a:prstGeom prst="rect">
            <a:avLst/>
          </a:prstGeom>
        </p:spPr>
        <p:txBody>
          <a:bodyPr anchor="t" rtlCol="false" tIns="0" lIns="0" bIns="0" rIns="0">
            <a:spAutoFit/>
          </a:bodyPr>
          <a:lstStyle/>
          <a:p>
            <a:pPr algn="ctr" marL="0" indent="0" lvl="0">
              <a:lnSpc>
                <a:spcPts val="3449"/>
              </a:lnSpc>
              <a:spcBef>
                <a:spcPct val="0"/>
              </a:spcBef>
            </a:pPr>
            <a:r>
              <a:rPr lang="en-US" sz="2499" spc="244">
                <a:solidFill>
                  <a:srgbClr val="231F20"/>
                </a:solidFill>
                <a:latin typeface="Oswald"/>
                <a:ea typeface="Oswald"/>
                <a:cs typeface="Oswald"/>
                <a:sym typeface="Oswald"/>
              </a:rPr>
              <a:t>RAG</a:t>
            </a:r>
          </a:p>
        </p:txBody>
      </p:sp>
      <p:sp>
        <p:nvSpPr>
          <p:cNvPr name="TextBox 19" id="19"/>
          <p:cNvSpPr txBox="true"/>
          <p:nvPr/>
        </p:nvSpPr>
        <p:spPr>
          <a:xfrm rot="0">
            <a:off x="14132394" y="2495653"/>
            <a:ext cx="1676680" cy="419100"/>
          </a:xfrm>
          <a:prstGeom prst="rect">
            <a:avLst/>
          </a:prstGeom>
        </p:spPr>
        <p:txBody>
          <a:bodyPr anchor="t" rtlCol="false" tIns="0" lIns="0" bIns="0" rIns="0">
            <a:spAutoFit/>
          </a:bodyPr>
          <a:lstStyle/>
          <a:p>
            <a:pPr algn="ctr" marL="0" indent="0" lvl="0">
              <a:lnSpc>
                <a:spcPts val="3449"/>
              </a:lnSpc>
              <a:spcBef>
                <a:spcPct val="0"/>
              </a:spcBef>
            </a:pPr>
            <a:r>
              <a:rPr lang="en-US" sz="2499" spc="244">
                <a:solidFill>
                  <a:srgbClr val="231F20"/>
                </a:solidFill>
                <a:latin typeface="Oswald"/>
                <a:ea typeface="Oswald"/>
                <a:cs typeface="Oswald"/>
                <a:sym typeface="Oswald"/>
              </a:rPr>
              <a:t>AGENTE</a:t>
            </a:r>
          </a:p>
        </p:txBody>
      </p:sp>
      <p:sp>
        <p:nvSpPr>
          <p:cNvPr name="Freeform 20" id="20"/>
          <p:cNvSpPr/>
          <p:nvPr/>
        </p:nvSpPr>
        <p:spPr>
          <a:xfrm flipH="false" flipV="false" rot="0">
            <a:off x="1952178" y="3765461"/>
            <a:ext cx="526748" cy="523875"/>
          </a:xfrm>
          <a:custGeom>
            <a:avLst/>
            <a:gdLst/>
            <a:ahLst/>
            <a:cxnLst/>
            <a:rect r="r" b="b" t="t" l="l"/>
            <a:pathLst>
              <a:path h="523875" w="526748">
                <a:moveTo>
                  <a:pt x="0" y="0"/>
                </a:moveTo>
                <a:lnTo>
                  <a:pt x="526748" y="0"/>
                </a:lnTo>
                <a:lnTo>
                  <a:pt x="526748" y="523875"/>
                </a:lnTo>
                <a:lnTo>
                  <a:pt x="0" y="52387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1" id="21"/>
          <p:cNvSpPr/>
          <p:nvPr/>
        </p:nvSpPr>
        <p:spPr>
          <a:xfrm flipH="false" flipV="false" rot="0">
            <a:off x="1955051" y="4478976"/>
            <a:ext cx="523875" cy="523875"/>
          </a:xfrm>
          <a:custGeom>
            <a:avLst/>
            <a:gdLst/>
            <a:ahLst/>
            <a:cxnLst/>
            <a:rect r="r" b="b" t="t" l="l"/>
            <a:pathLst>
              <a:path h="523875" w="523875">
                <a:moveTo>
                  <a:pt x="0" y="0"/>
                </a:moveTo>
                <a:lnTo>
                  <a:pt x="523875" y="0"/>
                </a:lnTo>
                <a:lnTo>
                  <a:pt x="523875" y="523875"/>
                </a:lnTo>
                <a:lnTo>
                  <a:pt x="0" y="523875"/>
                </a:lnTo>
                <a:lnTo>
                  <a:pt x="0" y="0"/>
                </a:lnTo>
                <a:close/>
              </a:path>
            </a:pathLst>
          </a:custGeom>
          <a:blipFill>
            <a:blip r:embed="rId7"/>
            <a:stretch>
              <a:fillRect l="0" t="0" r="0" b="0"/>
            </a:stretch>
          </a:blipFill>
        </p:spPr>
      </p:sp>
      <p:sp>
        <p:nvSpPr>
          <p:cNvPr name="Freeform 22" id="22"/>
          <p:cNvSpPr/>
          <p:nvPr/>
        </p:nvSpPr>
        <p:spPr>
          <a:xfrm flipH="false" flipV="false" rot="0">
            <a:off x="13494416" y="3767242"/>
            <a:ext cx="873921" cy="466371"/>
          </a:xfrm>
          <a:custGeom>
            <a:avLst/>
            <a:gdLst/>
            <a:ahLst/>
            <a:cxnLst/>
            <a:rect r="r" b="b" t="t" l="l"/>
            <a:pathLst>
              <a:path h="466371" w="873921">
                <a:moveTo>
                  <a:pt x="0" y="0"/>
                </a:moveTo>
                <a:lnTo>
                  <a:pt x="873921" y="0"/>
                </a:lnTo>
                <a:lnTo>
                  <a:pt x="873921" y="466371"/>
                </a:lnTo>
                <a:lnTo>
                  <a:pt x="0" y="466371"/>
                </a:lnTo>
                <a:lnTo>
                  <a:pt x="0" y="0"/>
                </a:lnTo>
                <a:close/>
              </a:path>
            </a:pathLst>
          </a:custGeom>
          <a:blipFill>
            <a:blip r:embed="rId8"/>
            <a:stretch>
              <a:fillRect l="-17597" t="-78468" r="-14614" b="-69279"/>
            </a:stretch>
          </a:blipFill>
        </p:spPr>
      </p:sp>
      <p:sp>
        <p:nvSpPr>
          <p:cNvPr name="Freeform 23" id="23"/>
          <p:cNvSpPr/>
          <p:nvPr/>
        </p:nvSpPr>
        <p:spPr>
          <a:xfrm flipH="false" flipV="false" rot="0">
            <a:off x="9520602" y="5144188"/>
            <a:ext cx="463284" cy="463284"/>
          </a:xfrm>
          <a:custGeom>
            <a:avLst/>
            <a:gdLst/>
            <a:ahLst/>
            <a:cxnLst/>
            <a:rect r="r" b="b" t="t" l="l"/>
            <a:pathLst>
              <a:path h="463284" w="463284">
                <a:moveTo>
                  <a:pt x="0" y="0"/>
                </a:moveTo>
                <a:lnTo>
                  <a:pt x="463284" y="0"/>
                </a:lnTo>
                <a:lnTo>
                  <a:pt x="463284" y="463284"/>
                </a:lnTo>
                <a:lnTo>
                  <a:pt x="0" y="463284"/>
                </a:lnTo>
                <a:lnTo>
                  <a:pt x="0" y="0"/>
                </a:lnTo>
                <a:close/>
              </a:path>
            </a:pathLst>
          </a:custGeom>
          <a:blipFill>
            <a:blip r:embed="rId9"/>
            <a:stretch>
              <a:fillRect l="0" t="0" r="0" b="0"/>
            </a:stretch>
          </a:blipFill>
        </p:spPr>
      </p:sp>
      <p:sp>
        <p:nvSpPr>
          <p:cNvPr name="Freeform 24" id="24"/>
          <p:cNvSpPr/>
          <p:nvPr/>
        </p:nvSpPr>
        <p:spPr>
          <a:xfrm flipH="false" flipV="false" rot="0">
            <a:off x="9520602" y="3765461"/>
            <a:ext cx="463284" cy="463284"/>
          </a:xfrm>
          <a:custGeom>
            <a:avLst/>
            <a:gdLst/>
            <a:ahLst/>
            <a:cxnLst/>
            <a:rect r="r" b="b" t="t" l="l"/>
            <a:pathLst>
              <a:path h="463284" w="463284">
                <a:moveTo>
                  <a:pt x="0" y="0"/>
                </a:moveTo>
                <a:lnTo>
                  <a:pt x="463284" y="0"/>
                </a:lnTo>
                <a:lnTo>
                  <a:pt x="463284" y="463284"/>
                </a:lnTo>
                <a:lnTo>
                  <a:pt x="0" y="463284"/>
                </a:lnTo>
                <a:lnTo>
                  <a:pt x="0" y="0"/>
                </a:lnTo>
                <a:close/>
              </a:path>
            </a:pathLst>
          </a:custGeom>
          <a:blipFill>
            <a:blip r:embed="rId10"/>
            <a:stretch>
              <a:fillRect l="0" t="0" r="0" b="0"/>
            </a:stretch>
          </a:blipFill>
        </p:spPr>
      </p:sp>
      <p:sp>
        <p:nvSpPr>
          <p:cNvPr name="Freeform 25" id="25"/>
          <p:cNvSpPr/>
          <p:nvPr/>
        </p:nvSpPr>
        <p:spPr>
          <a:xfrm flipH="false" flipV="false" rot="0">
            <a:off x="9644614" y="4513788"/>
            <a:ext cx="339272" cy="401290"/>
          </a:xfrm>
          <a:custGeom>
            <a:avLst/>
            <a:gdLst/>
            <a:ahLst/>
            <a:cxnLst/>
            <a:rect r="r" b="b" t="t" l="l"/>
            <a:pathLst>
              <a:path h="401290" w="339272">
                <a:moveTo>
                  <a:pt x="0" y="0"/>
                </a:moveTo>
                <a:lnTo>
                  <a:pt x="339272" y="0"/>
                </a:lnTo>
                <a:lnTo>
                  <a:pt x="339272" y="401290"/>
                </a:lnTo>
                <a:lnTo>
                  <a:pt x="0" y="40129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26" id="26"/>
          <p:cNvSpPr txBox="true"/>
          <p:nvPr/>
        </p:nvSpPr>
        <p:spPr>
          <a:xfrm rot="0">
            <a:off x="2647056" y="3481492"/>
            <a:ext cx="1340421" cy="4594860"/>
          </a:xfrm>
          <a:prstGeom prst="rect">
            <a:avLst/>
          </a:prstGeom>
        </p:spPr>
        <p:txBody>
          <a:bodyPr anchor="t" rtlCol="false" tIns="0" lIns="0" bIns="0" rIns="0">
            <a:spAutoFit/>
          </a:bodyPr>
          <a:lstStyle/>
          <a:p>
            <a:pPr algn="l">
              <a:lnSpc>
                <a:spcPts val="6209"/>
              </a:lnSpc>
            </a:pPr>
            <a:r>
              <a:rPr lang="en-US" sz="2700">
                <a:solidFill>
                  <a:srgbClr val="000000"/>
                </a:solidFill>
                <a:latin typeface="Open Sauce"/>
                <a:ea typeface="Open Sauce"/>
                <a:cs typeface="Open Sauce"/>
                <a:sym typeface="Open Sauce"/>
              </a:rPr>
              <a:t>Python</a:t>
            </a:r>
          </a:p>
          <a:p>
            <a:pPr algn="l">
              <a:lnSpc>
                <a:spcPts val="6209"/>
              </a:lnSpc>
            </a:pPr>
            <a:r>
              <a:rPr lang="en-US" sz="2700">
                <a:solidFill>
                  <a:srgbClr val="000000"/>
                </a:solidFill>
                <a:latin typeface="Open Sauce"/>
                <a:ea typeface="Open Sauce"/>
                <a:cs typeface="Open Sauce"/>
                <a:sym typeface="Open Sauce"/>
              </a:rPr>
              <a:t>Flask</a:t>
            </a:r>
          </a:p>
          <a:p>
            <a:pPr algn="l">
              <a:lnSpc>
                <a:spcPts val="6209"/>
              </a:lnSpc>
            </a:pPr>
            <a:r>
              <a:rPr lang="en-US" sz="2700">
                <a:solidFill>
                  <a:srgbClr val="000000"/>
                </a:solidFill>
                <a:latin typeface="Open Sauce"/>
                <a:ea typeface="Open Sauce"/>
                <a:cs typeface="Open Sauce"/>
                <a:sym typeface="Open Sauce"/>
              </a:rPr>
              <a:t>Docker</a:t>
            </a:r>
          </a:p>
          <a:p>
            <a:pPr algn="l">
              <a:lnSpc>
                <a:spcPts val="6209"/>
              </a:lnSpc>
            </a:pPr>
            <a:r>
              <a:rPr lang="en-US" sz="2700">
                <a:solidFill>
                  <a:srgbClr val="000000"/>
                </a:solidFill>
                <a:latin typeface="Open Sauce"/>
                <a:ea typeface="Open Sauce"/>
                <a:cs typeface="Open Sauce"/>
                <a:sym typeface="Open Sauce"/>
              </a:rPr>
              <a:t>React</a:t>
            </a:r>
          </a:p>
          <a:p>
            <a:pPr algn="l">
              <a:lnSpc>
                <a:spcPts val="6209"/>
              </a:lnSpc>
            </a:pPr>
            <a:r>
              <a:rPr lang="en-US" sz="2700">
                <a:solidFill>
                  <a:srgbClr val="000000"/>
                </a:solidFill>
                <a:latin typeface="Open Sauce"/>
                <a:ea typeface="Open Sauce"/>
                <a:cs typeface="Open Sauce"/>
                <a:sym typeface="Open Sauce"/>
              </a:rPr>
              <a:t>    HTML</a:t>
            </a:r>
          </a:p>
          <a:p>
            <a:pPr algn="l">
              <a:lnSpc>
                <a:spcPts val="6209"/>
              </a:lnSpc>
            </a:pPr>
            <a:r>
              <a:rPr lang="en-US" sz="2700">
                <a:solidFill>
                  <a:srgbClr val="000000"/>
                </a:solidFill>
                <a:latin typeface="Open Sauce"/>
                <a:ea typeface="Open Sauce"/>
                <a:cs typeface="Open Sauce"/>
                <a:sym typeface="Open Sauce"/>
              </a:rPr>
              <a:t>    CSS</a:t>
            </a:r>
          </a:p>
        </p:txBody>
      </p:sp>
      <p:sp>
        <p:nvSpPr>
          <p:cNvPr name="Freeform 27" id="27"/>
          <p:cNvSpPr/>
          <p:nvPr/>
        </p:nvSpPr>
        <p:spPr>
          <a:xfrm flipH="false" flipV="false" rot="0">
            <a:off x="1955051" y="6083458"/>
            <a:ext cx="523875" cy="484822"/>
          </a:xfrm>
          <a:custGeom>
            <a:avLst/>
            <a:gdLst/>
            <a:ahLst/>
            <a:cxnLst/>
            <a:rect r="r" b="b" t="t" l="l"/>
            <a:pathLst>
              <a:path h="484822" w="523875">
                <a:moveTo>
                  <a:pt x="0" y="0"/>
                </a:moveTo>
                <a:lnTo>
                  <a:pt x="523875" y="0"/>
                </a:lnTo>
                <a:lnTo>
                  <a:pt x="523875" y="484822"/>
                </a:lnTo>
                <a:lnTo>
                  <a:pt x="0" y="484822"/>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TextBox 28" id="28"/>
          <p:cNvSpPr txBox="true"/>
          <p:nvPr/>
        </p:nvSpPr>
        <p:spPr>
          <a:xfrm rot="0">
            <a:off x="6581221" y="3479711"/>
            <a:ext cx="1872258" cy="1470660"/>
          </a:xfrm>
          <a:prstGeom prst="rect">
            <a:avLst/>
          </a:prstGeom>
        </p:spPr>
        <p:txBody>
          <a:bodyPr anchor="t" rtlCol="false" tIns="0" lIns="0" bIns="0" rIns="0">
            <a:spAutoFit/>
          </a:bodyPr>
          <a:lstStyle/>
          <a:p>
            <a:pPr algn="l">
              <a:lnSpc>
                <a:spcPts val="6209"/>
              </a:lnSpc>
            </a:pPr>
            <a:r>
              <a:rPr lang="en-US" sz="2700">
                <a:solidFill>
                  <a:srgbClr val="000000"/>
                </a:solidFill>
                <a:latin typeface="Open Sauce"/>
                <a:ea typeface="Open Sauce"/>
                <a:cs typeface="Open Sauce"/>
                <a:sym typeface="Open Sauce"/>
              </a:rPr>
              <a:t>OpenAI API</a:t>
            </a:r>
          </a:p>
          <a:p>
            <a:pPr algn="l">
              <a:lnSpc>
                <a:spcPts val="6209"/>
              </a:lnSpc>
            </a:pPr>
            <a:r>
              <a:rPr lang="en-US" sz="2700">
                <a:solidFill>
                  <a:srgbClr val="000000"/>
                </a:solidFill>
                <a:latin typeface="Open Sauce"/>
                <a:ea typeface="Open Sauce"/>
                <a:cs typeface="Open Sauce"/>
                <a:sym typeface="Open Sauce"/>
              </a:rPr>
              <a:t>Redis</a:t>
            </a:r>
          </a:p>
        </p:txBody>
      </p:sp>
      <p:sp>
        <p:nvSpPr>
          <p:cNvPr name="Freeform 29" id="29"/>
          <p:cNvSpPr/>
          <p:nvPr/>
        </p:nvSpPr>
        <p:spPr>
          <a:xfrm flipH="false" flipV="false" rot="0">
            <a:off x="1763048" y="5333366"/>
            <a:ext cx="715878" cy="402194"/>
          </a:xfrm>
          <a:custGeom>
            <a:avLst/>
            <a:gdLst/>
            <a:ahLst/>
            <a:cxnLst/>
            <a:rect r="r" b="b" t="t" l="l"/>
            <a:pathLst>
              <a:path h="402194" w="715878">
                <a:moveTo>
                  <a:pt x="0" y="0"/>
                </a:moveTo>
                <a:lnTo>
                  <a:pt x="715878" y="0"/>
                </a:lnTo>
                <a:lnTo>
                  <a:pt x="715878" y="402193"/>
                </a:lnTo>
                <a:lnTo>
                  <a:pt x="0" y="402193"/>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30" id="30"/>
          <p:cNvSpPr/>
          <p:nvPr/>
        </p:nvSpPr>
        <p:spPr>
          <a:xfrm flipH="false" flipV="false" rot="0">
            <a:off x="5931542" y="3765461"/>
            <a:ext cx="478229" cy="463284"/>
          </a:xfrm>
          <a:custGeom>
            <a:avLst/>
            <a:gdLst/>
            <a:ahLst/>
            <a:cxnLst/>
            <a:rect r="r" b="b" t="t" l="l"/>
            <a:pathLst>
              <a:path h="463284" w="478229">
                <a:moveTo>
                  <a:pt x="0" y="0"/>
                </a:moveTo>
                <a:lnTo>
                  <a:pt x="478229" y="0"/>
                </a:lnTo>
                <a:lnTo>
                  <a:pt x="478229" y="463284"/>
                </a:lnTo>
                <a:lnTo>
                  <a:pt x="0" y="463284"/>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Freeform 31" id="31"/>
          <p:cNvSpPr/>
          <p:nvPr/>
        </p:nvSpPr>
        <p:spPr>
          <a:xfrm flipH="false" flipV="false" rot="0">
            <a:off x="13759831" y="4513788"/>
            <a:ext cx="608506" cy="489063"/>
          </a:xfrm>
          <a:custGeom>
            <a:avLst/>
            <a:gdLst/>
            <a:ahLst/>
            <a:cxnLst/>
            <a:rect r="r" b="b" t="t" l="l"/>
            <a:pathLst>
              <a:path h="489063" w="608506">
                <a:moveTo>
                  <a:pt x="0" y="0"/>
                </a:moveTo>
                <a:lnTo>
                  <a:pt x="608506" y="0"/>
                </a:lnTo>
                <a:lnTo>
                  <a:pt x="608506" y="489063"/>
                </a:lnTo>
                <a:lnTo>
                  <a:pt x="0" y="489063"/>
                </a:lnTo>
                <a:lnTo>
                  <a:pt x="0" y="0"/>
                </a:lnTo>
                <a:close/>
              </a:path>
            </a:pathLst>
          </a:custGeom>
          <a:blipFill>
            <a:blip r:embed="rId19"/>
            <a:stretch>
              <a:fillRect l="0" t="0" r="0" b="0"/>
            </a:stretch>
          </a:blipFill>
        </p:spPr>
      </p:sp>
      <p:sp>
        <p:nvSpPr>
          <p:cNvPr name="Freeform 32" id="32"/>
          <p:cNvSpPr/>
          <p:nvPr/>
        </p:nvSpPr>
        <p:spPr>
          <a:xfrm flipH="false" flipV="false" rot="0">
            <a:off x="5868997" y="4513788"/>
            <a:ext cx="540774" cy="454250"/>
          </a:xfrm>
          <a:custGeom>
            <a:avLst/>
            <a:gdLst/>
            <a:ahLst/>
            <a:cxnLst/>
            <a:rect r="r" b="b" t="t" l="l"/>
            <a:pathLst>
              <a:path h="454250" w="540774">
                <a:moveTo>
                  <a:pt x="0" y="0"/>
                </a:moveTo>
                <a:lnTo>
                  <a:pt x="540774" y="0"/>
                </a:lnTo>
                <a:lnTo>
                  <a:pt x="540774" y="454250"/>
                </a:lnTo>
                <a:lnTo>
                  <a:pt x="0" y="454250"/>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sp>
        <p:nvSpPr>
          <p:cNvPr name="TextBox 33" id="33"/>
          <p:cNvSpPr txBox="true"/>
          <p:nvPr/>
        </p:nvSpPr>
        <p:spPr>
          <a:xfrm rot="0">
            <a:off x="10136454" y="3508286"/>
            <a:ext cx="2506414" cy="2007869"/>
          </a:xfrm>
          <a:prstGeom prst="rect">
            <a:avLst/>
          </a:prstGeom>
        </p:spPr>
        <p:txBody>
          <a:bodyPr anchor="t" rtlCol="false" tIns="0" lIns="0" bIns="0" rIns="0">
            <a:spAutoFit/>
          </a:bodyPr>
          <a:lstStyle/>
          <a:p>
            <a:pPr algn="l">
              <a:lnSpc>
                <a:spcPts val="5520"/>
              </a:lnSpc>
            </a:pPr>
            <a:r>
              <a:rPr lang="en-US" sz="2400">
                <a:solidFill>
                  <a:srgbClr val="000000"/>
                </a:solidFill>
                <a:latin typeface="Open Sauce"/>
                <a:ea typeface="Open Sauce"/>
                <a:cs typeface="Open Sauce"/>
                <a:sym typeface="Open Sauce"/>
              </a:rPr>
              <a:t>UNSTRUCTURED</a:t>
            </a:r>
          </a:p>
          <a:p>
            <a:pPr algn="l">
              <a:lnSpc>
                <a:spcPts val="5520"/>
              </a:lnSpc>
            </a:pPr>
            <a:r>
              <a:rPr lang="en-US" sz="2400">
                <a:solidFill>
                  <a:srgbClr val="000000"/>
                </a:solidFill>
                <a:latin typeface="Open Sauce"/>
                <a:ea typeface="Open Sauce"/>
                <a:cs typeface="Open Sauce"/>
                <a:sym typeface="Open Sauce"/>
              </a:rPr>
              <a:t>LibreOffice</a:t>
            </a:r>
          </a:p>
          <a:p>
            <a:pPr algn="l">
              <a:lnSpc>
                <a:spcPts val="5520"/>
              </a:lnSpc>
            </a:pPr>
            <a:r>
              <a:rPr lang="en-US" sz="2400">
                <a:solidFill>
                  <a:srgbClr val="000000"/>
                </a:solidFill>
                <a:latin typeface="Open Sauce"/>
                <a:ea typeface="Open Sauce"/>
                <a:cs typeface="Open Sauce"/>
                <a:sym typeface="Open Sauce"/>
              </a:rPr>
              <a:t>Milvus</a:t>
            </a:r>
          </a:p>
        </p:txBody>
      </p:sp>
      <p:sp>
        <p:nvSpPr>
          <p:cNvPr name="TextBox 34" id="34"/>
          <p:cNvSpPr txBox="true"/>
          <p:nvPr/>
        </p:nvSpPr>
        <p:spPr>
          <a:xfrm rot="0">
            <a:off x="14484431" y="3479711"/>
            <a:ext cx="1721048" cy="1470660"/>
          </a:xfrm>
          <a:prstGeom prst="rect">
            <a:avLst/>
          </a:prstGeom>
        </p:spPr>
        <p:txBody>
          <a:bodyPr anchor="t" rtlCol="false" tIns="0" lIns="0" bIns="0" rIns="0">
            <a:spAutoFit/>
          </a:bodyPr>
          <a:lstStyle/>
          <a:p>
            <a:pPr algn="l">
              <a:lnSpc>
                <a:spcPts val="6209"/>
              </a:lnSpc>
            </a:pPr>
            <a:r>
              <a:rPr lang="en-US" sz="2700">
                <a:solidFill>
                  <a:srgbClr val="000000"/>
                </a:solidFill>
                <a:latin typeface="Open Sauce"/>
                <a:ea typeface="Open Sauce"/>
                <a:cs typeface="Open Sauce"/>
                <a:sym typeface="Open Sauce"/>
              </a:rPr>
              <a:t>LangChain</a:t>
            </a:r>
          </a:p>
          <a:p>
            <a:pPr algn="l">
              <a:lnSpc>
                <a:spcPts val="6209"/>
              </a:lnSpc>
            </a:pPr>
            <a:r>
              <a:rPr lang="en-US" sz="2700">
                <a:solidFill>
                  <a:srgbClr val="000000"/>
                </a:solidFill>
                <a:latin typeface="Open Sauce"/>
                <a:ea typeface="Open Sauce"/>
                <a:cs typeface="Open Sauce"/>
                <a:sym typeface="Open Sauce"/>
              </a:rPr>
              <a:t>GCP</a:t>
            </a:r>
          </a:p>
        </p:txBody>
      </p:sp>
      <p:grpSp>
        <p:nvGrpSpPr>
          <p:cNvPr name="Group 35" id="35"/>
          <p:cNvGrpSpPr/>
          <p:nvPr/>
        </p:nvGrpSpPr>
        <p:grpSpPr>
          <a:xfrm rot="0">
            <a:off x="5489494" y="2349892"/>
            <a:ext cx="3424522" cy="6515159"/>
            <a:chOff x="0" y="0"/>
            <a:chExt cx="901932" cy="1715927"/>
          </a:xfrm>
        </p:grpSpPr>
        <p:sp>
          <p:nvSpPr>
            <p:cNvPr name="Freeform 36" id="36"/>
            <p:cNvSpPr/>
            <p:nvPr/>
          </p:nvSpPr>
          <p:spPr>
            <a:xfrm flipH="false" flipV="false" rot="0">
              <a:off x="0" y="0"/>
              <a:ext cx="901932" cy="1715927"/>
            </a:xfrm>
            <a:custGeom>
              <a:avLst/>
              <a:gdLst/>
              <a:ahLst/>
              <a:cxnLst/>
              <a:rect r="r" b="b" t="t" l="l"/>
              <a:pathLst>
                <a:path h="1715927" w="901932">
                  <a:moveTo>
                    <a:pt x="115297" y="0"/>
                  </a:moveTo>
                  <a:lnTo>
                    <a:pt x="786634" y="0"/>
                  </a:lnTo>
                  <a:cubicBezTo>
                    <a:pt x="817213" y="0"/>
                    <a:pt x="846540" y="12147"/>
                    <a:pt x="868162" y="33770"/>
                  </a:cubicBezTo>
                  <a:cubicBezTo>
                    <a:pt x="889784" y="55392"/>
                    <a:pt x="901932" y="84719"/>
                    <a:pt x="901932" y="115297"/>
                  </a:cubicBezTo>
                  <a:lnTo>
                    <a:pt x="901932" y="1600629"/>
                  </a:lnTo>
                  <a:cubicBezTo>
                    <a:pt x="901932" y="1631208"/>
                    <a:pt x="889784" y="1660534"/>
                    <a:pt x="868162" y="1682157"/>
                  </a:cubicBezTo>
                  <a:cubicBezTo>
                    <a:pt x="846540" y="1703779"/>
                    <a:pt x="817213" y="1715927"/>
                    <a:pt x="786634" y="1715927"/>
                  </a:cubicBezTo>
                  <a:lnTo>
                    <a:pt x="115297" y="1715927"/>
                  </a:lnTo>
                  <a:cubicBezTo>
                    <a:pt x="84719" y="1715927"/>
                    <a:pt x="55392" y="1703779"/>
                    <a:pt x="33770" y="1682157"/>
                  </a:cubicBezTo>
                  <a:cubicBezTo>
                    <a:pt x="12147" y="1660534"/>
                    <a:pt x="0" y="1631208"/>
                    <a:pt x="0" y="1600629"/>
                  </a:cubicBezTo>
                  <a:lnTo>
                    <a:pt x="0" y="115297"/>
                  </a:lnTo>
                  <a:cubicBezTo>
                    <a:pt x="0" y="84719"/>
                    <a:pt x="12147" y="55392"/>
                    <a:pt x="33770" y="33770"/>
                  </a:cubicBezTo>
                  <a:cubicBezTo>
                    <a:pt x="55392" y="12147"/>
                    <a:pt x="84719" y="0"/>
                    <a:pt x="115297" y="0"/>
                  </a:cubicBezTo>
                  <a:close/>
                </a:path>
              </a:pathLst>
            </a:custGeom>
            <a:solidFill>
              <a:srgbClr val="000000">
                <a:alpha val="0"/>
              </a:srgbClr>
            </a:solidFill>
            <a:ln w="38100" cap="rnd">
              <a:solidFill>
                <a:srgbClr val="000000"/>
              </a:solidFill>
              <a:prstDash val="solid"/>
              <a:round/>
            </a:ln>
          </p:spPr>
        </p:sp>
        <p:sp>
          <p:nvSpPr>
            <p:cNvPr name="TextBox 37" id="37"/>
            <p:cNvSpPr txBox="true"/>
            <p:nvPr/>
          </p:nvSpPr>
          <p:spPr>
            <a:xfrm>
              <a:off x="0" y="-19050"/>
              <a:ext cx="901932" cy="1734977"/>
            </a:xfrm>
            <a:prstGeom prst="rect">
              <a:avLst/>
            </a:prstGeom>
          </p:spPr>
          <p:txBody>
            <a:bodyPr anchor="ctr" rtlCol="false" tIns="50800" lIns="50800" bIns="50800" rIns="50800"/>
            <a:lstStyle/>
            <a:p>
              <a:pPr algn="ctr">
                <a:lnSpc>
                  <a:spcPts val="2859"/>
                </a:lnSpc>
              </a:pPr>
            </a:p>
          </p:txBody>
        </p:sp>
      </p:grpSp>
    </p:spTree>
  </p:cSld>
  <p:clrMapOvr>
    <a:masterClrMapping/>
  </p:clrMapOvr>
  <p:transition spd="fast">
    <p:fade/>
  </p:transition>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887923">
            <a:off x="-6937517" y="-8747353"/>
            <a:ext cx="13977230" cy="14342307"/>
          </a:xfrm>
          <a:custGeom>
            <a:avLst/>
            <a:gdLst/>
            <a:ahLst/>
            <a:cxnLst/>
            <a:rect r="r" b="b" t="t" l="l"/>
            <a:pathLst>
              <a:path h="14342307" w="13977230">
                <a:moveTo>
                  <a:pt x="0" y="0"/>
                </a:moveTo>
                <a:lnTo>
                  <a:pt x="13977230" y="0"/>
                </a:lnTo>
                <a:lnTo>
                  <a:pt x="13977230" y="14342307"/>
                </a:lnTo>
                <a:lnTo>
                  <a:pt x="0" y="1434230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10580377">
            <a:off x="10646613" y="3123224"/>
            <a:ext cx="12102934" cy="12419055"/>
          </a:xfrm>
          <a:custGeom>
            <a:avLst/>
            <a:gdLst/>
            <a:ahLst/>
            <a:cxnLst/>
            <a:rect r="r" b="b" t="t" l="l"/>
            <a:pathLst>
              <a:path h="12419055" w="12102934">
                <a:moveTo>
                  <a:pt x="0" y="0"/>
                </a:moveTo>
                <a:lnTo>
                  <a:pt x="12102933" y="0"/>
                </a:lnTo>
                <a:lnTo>
                  <a:pt x="12102933" y="12419055"/>
                </a:lnTo>
                <a:lnTo>
                  <a:pt x="0" y="1241905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5" id="5"/>
          <p:cNvGrpSpPr/>
          <p:nvPr/>
        </p:nvGrpSpPr>
        <p:grpSpPr>
          <a:xfrm rot="0">
            <a:off x="3416119" y="4821179"/>
            <a:ext cx="3145217" cy="3434885"/>
            <a:chOff x="0" y="0"/>
            <a:chExt cx="862412" cy="941838"/>
          </a:xfrm>
        </p:grpSpPr>
        <p:sp>
          <p:nvSpPr>
            <p:cNvPr name="Freeform 6" id="6"/>
            <p:cNvSpPr/>
            <p:nvPr/>
          </p:nvSpPr>
          <p:spPr>
            <a:xfrm flipH="false" flipV="false" rot="0">
              <a:off x="0" y="0"/>
              <a:ext cx="862412" cy="941838"/>
            </a:xfrm>
            <a:custGeom>
              <a:avLst/>
              <a:gdLst/>
              <a:ahLst/>
              <a:cxnLst/>
              <a:rect r="r" b="b" t="t" l="l"/>
              <a:pathLst>
                <a:path h="941838" w="862412">
                  <a:moveTo>
                    <a:pt x="0" y="0"/>
                  </a:moveTo>
                  <a:lnTo>
                    <a:pt x="862412" y="0"/>
                  </a:lnTo>
                  <a:lnTo>
                    <a:pt x="862412" y="941838"/>
                  </a:lnTo>
                  <a:lnTo>
                    <a:pt x="0" y="941838"/>
                  </a:lnTo>
                  <a:close/>
                </a:path>
              </a:pathLst>
            </a:custGeom>
            <a:solidFill>
              <a:srgbClr val="100F0D"/>
            </a:solidFill>
            <a:ln cap="sq">
              <a:noFill/>
              <a:prstDash val="solid"/>
              <a:miter/>
            </a:ln>
          </p:spPr>
        </p:sp>
        <p:sp>
          <p:nvSpPr>
            <p:cNvPr name="TextBox 7" id="7"/>
            <p:cNvSpPr txBox="true"/>
            <p:nvPr/>
          </p:nvSpPr>
          <p:spPr>
            <a:xfrm>
              <a:off x="0" y="-47625"/>
              <a:ext cx="862412" cy="989463"/>
            </a:xfrm>
            <a:prstGeom prst="rect">
              <a:avLst/>
            </a:prstGeom>
          </p:spPr>
          <p:txBody>
            <a:bodyPr anchor="ctr" rtlCol="false" tIns="50800" lIns="50800" bIns="50800" rIns="50800"/>
            <a:lstStyle/>
            <a:p>
              <a:pPr algn="ctr">
                <a:lnSpc>
                  <a:spcPts val="3360"/>
                </a:lnSpc>
              </a:pPr>
            </a:p>
          </p:txBody>
        </p:sp>
      </p:grpSp>
      <p:grpSp>
        <p:nvGrpSpPr>
          <p:cNvPr name="Group 8" id="8"/>
          <p:cNvGrpSpPr>
            <a:grpSpLocks noChangeAspect="true"/>
          </p:cNvGrpSpPr>
          <p:nvPr/>
        </p:nvGrpSpPr>
        <p:grpSpPr>
          <a:xfrm rot="0">
            <a:off x="3603406" y="3655690"/>
            <a:ext cx="2706695" cy="2696122"/>
            <a:chOff x="0" y="0"/>
            <a:chExt cx="6502400" cy="6477000"/>
          </a:xfrm>
        </p:grpSpPr>
        <p:sp>
          <p:nvSpPr>
            <p:cNvPr name="Freeform 9" id="9"/>
            <p:cNvSpPr/>
            <p:nvPr/>
          </p:nvSpPr>
          <p:spPr>
            <a:xfrm flipH="false" flipV="false" rot="0">
              <a:off x="-23042" y="119185"/>
              <a:ext cx="6542159" cy="6244242"/>
            </a:xfrm>
            <a:custGeom>
              <a:avLst/>
              <a:gdLst/>
              <a:ahLst/>
              <a:cxnLst/>
              <a:rect r="r" b="b" t="t" l="l"/>
              <a:pathLst>
                <a:path h="6244242" w="6542159">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5"/>
              <a:stretch>
                <a:fillRect l="223" t="0" r="223" b="0"/>
              </a:stretch>
            </a:blipFill>
          </p:spPr>
        </p:sp>
        <p:sp>
          <p:nvSpPr>
            <p:cNvPr name="Freeform 10" id="10"/>
            <p:cNvSpPr/>
            <p:nvPr/>
          </p:nvSpPr>
          <p:spPr>
            <a:xfrm flipH="false" flipV="false" rot="0">
              <a:off x="73038" y="66269"/>
              <a:ext cx="6350000" cy="6349987"/>
            </a:xfrm>
            <a:custGeom>
              <a:avLst/>
              <a:gdLst/>
              <a:ahLst/>
              <a:cxnLst/>
              <a:rect r="r" b="b" t="t" l="l"/>
              <a:pathLst>
                <a:path h="6349987" w="6350000">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F2F2F2"/>
            </a:solidFill>
          </p:spPr>
        </p:sp>
      </p:grpSp>
      <p:grpSp>
        <p:nvGrpSpPr>
          <p:cNvPr name="Group 11" id="11"/>
          <p:cNvGrpSpPr/>
          <p:nvPr/>
        </p:nvGrpSpPr>
        <p:grpSpPr>
          <a:xfrm rot="0">
            <a:off x="7571796" y="4821179"/>
            <a:ext cx="3145217" cy="3434885"/>
            <a:chOff x="0" y="0"/>
            <a:chExt cx="862412" cy="941838"/>
          </a:xfrm>
        </p:grpSpPr>
        <p:sp>
          <p:nvSpPr>
            <p:cNvPr name="Freeform 12" id="12"/>
            <p:cNvSpPr/>
            <p:nvPr/>
          </p:nvSpPr>
          <p:spPr>
            <a:xfrm flipH="false" flipV="false" rot="0">
              <a:off x="0" y="0"/>
              <a:ext cx="862412" cy="941838"/>
            </a:xfrm>
            <a:custGeom>
              <a:avLst/>
              <a:gdLst/>
              <a:ahLst/>
              <a:cxnLst/>
              <a:rect r="r" b="b" t="t" l="l"/>
              <a:pathLst>
                <a:path h="941838" w="862412">
                  <a:moveTo>
                    <a:pt x="0" y="0"/>
                  </a:moveTo>
                  <a:lnTo>
                    <a:pt x="862412" y="0"/>
                  </a:lnTo>
                  <a:lnTo>
                    <a:pt x="862412" y="941838"/>
                  </a:lnTo>
                  <a:lnTo>
                    <a:pt x="0" y="941838"/>
                  </a:lnTo>
                  <a:close/>
                </a:path>
              </a:pathLst>
            </a:custGeom>
            <a:solidFill>
              <a:srgbClr val="100F0D"/>
            </a:solidFill>
            <a:ln cap="sq">
              <a:noFill/>
              <a:prstDash val="solid"/>
              <a:miter/>
            </a:ln>
          </p:spPr>
        </p:sp>
        <p:sp>
          <p:nvSpPr>
            <p:cNvPr name="TextBox 13" id="13"/>
            <p:cNvSpPr txBox="true"/>
            <p:nvPr/>
          </p:nvSpPr>
          <p:spPr>
            <a:xfrm>
              <a:off x="0" y="-47625"/>
              <a:ext cx="862412" cy="989463"/>
            </a:xfrm>
            <a:prstGeom prst="rect">
              <a:avLst/>
            </a:prstGeom>
          </p:spPr>
          <p:txBody>
            <a:bodyPr anchor="ctr" rtlCol="false" tIns="50800" lIns="50800" bIns="50800" rIns="50800"/>
            <a:lstStyle/>
            <a:p>
              <a:pPr algn="ctr">
                <a:lnSpc>
                  <a:spcPts val="3360"/>
                </a:lnSpc>
              </a:pPr>
            </a:p>
          </p:txBody>
        </p:sp>
      </p:grpSp>
      <p:grpSp>
        <p:nvGrpSpPr>
          <p:cNvPr name="Group 14" id="14"/>
          <p:cNvGrpSpPr>
            <a:grpSpLocks noChangeAspect="true"/>
          </p:cNvGrpSpPr>
          <p:nvPr/>
        </p:nvGrpSpPr>
        <p:grpSpPr>
          <a:xfrm rot="0">
            <a:off x="7759084" y="3655690"/>
            <a:ext cx="2706695" cy="2696122"/>
            <a:chOff x="0" y="0"/>
            <a:chExt cx="6502400" cy="6477000"/>
          </a:xfrm>
        </p:grpSpPr>
        <p:sp>
          <p:nvSpPr>
            <p:cNvPr name="Freeform 15" id="15"/>
            <p:cNvSpPr/>
            <p:nvPr/>
          </p:nvSpPr>
          <p:spPr>
            <a:xfrm flipH="false" flipV="false" rot="0">
              <a:off x="-23042" y="119185"/>
              <a:ext cx="6542159" cy="6244242"/>
            </a:xfrm>
            <a:custGeom>
              <a:avLst/>
              <a:gdLst/>
              <a:ahLst/>
              <a:cxnLst/>
              <a:rect r="r" b="b" t="t" l="l"/>
              <a:pathLst>
                <a:path h="6244242" w="6542159">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6"/>
              <a:stretch>
                <a:fillRect l="223" t="0" r="223" b="0"/>
              </a:stretch>
            </a:blipFill>
          </p:spPr>
        </p:sp>
        <p:sp>
          <p:nvSpPr>
            <p:cNvPr name="Freeform 16" id="16"/>
            <p:cNvSpPr/>
            <p:nvPr/>
          </p:nvSpPr>
          <p:spPr>
            <a:xfrm flipH="false" flipV="false" rot="0">
              <a:off x="73038" y="66269"/>
              <a:ext cx="6350000" cy="6349987"/>
            </a:xfrm>
            <a:custGeom>
              <a:avLst/>
              <a:gdLst/>
              <a:ahLst/>
              <a:cxnLst/>
              <a:rect r="r" b="b" t="t" l="l"/>
              <a:pathLst>
                <a:path h="6349987" w="6350000">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F2F2F2"/>
            </a:solidFill>
          </p:spPr>
        </p:sp>
      </p:grpSp>
      <p:grpSp>
        <p:nvGrpSpPr>
          <p:cNvPr name="Group 17" id="17"/>
          <p:cNvGrpSpPr/>
          <p:nvPr/>
        </p:nvGrpSpPr>
        <p:grpSpPr>
          <a:xfrm rot="0">
            <a:off x="11726664" y="4821179"/>
            <a:ext cx="3145217" cy="3434885"/>
            <a:chOff x="0" y="0"/>
            <a:chExt cx="862412" cy="941838"/>
          </a:xfrm>
        </p:grpSpPr>
        <p:sp>
          <p:nvSpPr>
            <p:cNvPr name="Freeform 18" id="18"/>
            <p:cNvSpPr/>
            <p:nvPr/>
          </p:nvSpPr>
          <p:spPr>
            <a:xfrm flipH="false" flipV="false" rot="0">
              <a:off x="0" y="0"/>
              <a:ext cx="862412" cy="941838"/>
            </a:xfrm>
            <a:custGeom>
              <a:avLst/>
              <a:gdLst/>
              <a:ahLst/>
              <a:cxnLst/>
              <a:rect r="r" b="b" t="t" l="l"/>
              <a:pathLst>
                <a:path h="941838" w="862412">
                  <a:moveTo>
                    <a:pt x="0" y="0"/>
                  </a:moveTo>
                  <a:lnTo>
                    <a:pt x="862412" y="0"/>
                  </a:lnTo>
                  <a:lnTo>
                    <a:pt x="862412" y="941838"/>
                  </a:lnTo>
                  <a:lnTo>
                    <a:pt x="0" y="941838"/>
                  </a:lnTo>
                  <a:close/>
                </a:path>
              </a:pathLst>
            </a:custGeom>
            <a:solidFill>
              <a:srgbClr val="100F0D"/>
            </a:solidFill>
            <a:ln cap="sq">
              <a:noFill/>
              <a:prstDash val="solid"/>
              <a:miter/>
            </a:ln>
          </p:spPr>
        </p:sp>
        <p:sp>
          <p:nvSpPr>
            <p:cNvPr name="TextBox 19" id="19"/>
            <p:cNvSpPr txBox="true"/>
            <p:nvPr/>
          </p:nvSpPr>
          <p:spPr>
            <a:xfrm>
              <a:off x="0" y="-47625"/>
              <a:ext cx="862412" cy="989463"/>
            </a:xfrm>
            <a:prstGeom prst="rect">
              <a:avLst/>
            </a:prstGeom>
          </p:spPr>
          <p:txBody>
            <a:bodyPr anchor="ctr" rtlCol="false" tIns="50800" lIns="50800" bIns="50800" rIns="50800"/>
            <a:lstStyle/>
            <a:p>
              <a:pPr algn="ctr">
                <a:lnSpc>
                  <a:spcPts val="3360"/>
                </a:lnSpc>
              </a:pPr>
            </a:p>
          </p:txBody>
        </p:sp>
      </p:grpSp>
      <p:grpSp>
        <p:nvGrpSpPr>
          <p:cNvPr name="Group 20" id="20"/>
          <p:cNvGrpSpPr>
            <a:grpSpLocks noChangeAspect="true"/>
          </p:cNvGrpSpPr>
          <p:nvPr/>
        </p:nvGrpSpPr>
        <p:grpSpPr>
          <a:xfrm rot="0">
            <a:off x="11913951" y="3655690"/>
            <a:ext cx="2706695" cy="2696122"/>
            <a:chOff x="0" y="0"/>
            <a:chExt cx="6502400" cy="6477000"/>
          </a:xfrm>
        </p:grpSpPr>
        <p:sp>
          <p:nvSpPr>
            <p:cNvPr name="Freeform 21" id="21"/>
            <p:cNvSpPr/>
            <p:nvPr/>
          </p:nvSpPr>
          <p:spPr>
            <a:xfrm flipH="false" flipV="false" rot="0">
              <a:off x="-23042" y="119185"/>
              <a:ext cx="6542159" cy="6244242"/>
            </a:xfrm>
            <a:custGeom>
              <a:avLst/>
              <a:gdLst/>
              <a:ahLst/>
              <a:cxnLst/>
              <a:rect r="r" b="b" t="t" l="l"/>
              <a:pathLst>
                <a:path h="6244242" w="6542159">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7"/>
              <a:stretch>
                <a:fillRect l="223" t="0" r="223" b="0"/>
              </a:stretch>
            </a:blipFill>
          </p:spPr>
        </p:sp>
        <p:sp>
          <p:nvSpPr>
            <p:cNvPr name="Freeform 22" id="22"/>
            <p:cNvSpPr/>
            <p:nvPr/>
          </p:nvSpPr>
          <p:spPr>
            <a:xfrm flipH="false" flipV="false" rot="0">
              <a:off x="73038" y="66269"/>
              <a:ext cx="6350000" cy="6349987"/>
            </a:xfrm>
            <a:custGeom>
              <a:avLst/>
              <a:gdLst/>
              <a:ahLst/>
              <a:cxnLst/>
              <a:rect r="r" b="b" t="t" l="l"/>
              <a:pathLst>
                <a:path h="6349987" w="6350000">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F2F2F2"/>
            </a:solidFill>
          </p:spPr>
        </p:sp>
      </p:grpSp>
      <p:sp>
        <p:nvSpPr>
          <p:cNvPr name="Freeform 23" id="23"/>
          <p:cNvSpPr/>
          <p:nvPr/>
        </p:nvSpPr>
        <p:spPr>
          <a:xfrm flipH="false" flipV="false" rot="0">
            <a:off x="3416119" y="8256064"/>
            <a:ext cx="3145217" cy="333081"/>
          </a:xfrm>
          <a:custGeom>
            <a:avLst/>
            <a:gdLst/>
            <a:ahLst/>
            <a:cxnLst/>
            <a:rect r="r" b="b" t="t" l="l"/>
            <a:pathLst>
              <a:path h="333081" w="3145217">
                <a:moveTo>
                  <a:pt x="0" y="0"/>
                </a:moveTo>
                <a:lnTo>
                  <a:pt x="3145217" y="0"/>
                </a:lnTo>
                <a:lnTo>
                  <a:pt x="3145217" y="333081"/>
                </a:lnTo>
                <a:lnTo>
                  <a:pt x="0" y="333081"/>
                </a:lnTo>
                <a:lnTo>
                  <a:pt x="0" y="0"/>
                </a:lnTo>
                <a:close/>
              </a:path>
            </a:pathLst>
          </a:custGeom>
          <a:blipFill>
            <a:blip r:embed="rId8"/>
            <a:stretch>
              <a:fillRect l="0" t="-86495" r="0" b="0"/>
            </a:stretch>
          </a:blipFill>
        </p:spPr>
      </p:sp>
      <p:sp>
        <p:nvSpPr>
          <p:cNvPr name="Freeform 24" id="24"/>
          <p:cNvSpPr/>
          <p:nvPr/>
        </p:nvSpPr>
        <p:spPr>
          <a:xfrm flipH="false" flipV="false" rot="0">
            <a:off x="7571796" y="8256064"/>
            <a:ext cx="3145217" cy="333081"/>
          </a:xfrm>
          <a:custGeom>
            <a:avLst/>
            <a:gdLst/>
            <a:ahLst/>
            <a:cxnLst/>
            <a:rect r="r" b="b" t="t" l="l"/>
            <a:pathLst>
              <a:path h="333081" w="3145217">
                <a:moveTo>
                  <a:pt x="0" y="0"/>
                </a:moveTo>
                <a:lnTo>
                  <a:pt x="3145218" y="0"/>
                </a:lnTo>
                <a:lnTo>
                  <a:pt x="3145218" y="333081"/>
                </a:lnTo>
                <a:lnTo>
                  <a:pt x="0" y="333081"/>
                </a:lnTo>
                <a:lnTo>
                  <a:pt x="0" y="0"/>
                </a:lnTo>
                <a:close/>
              </a:path>
            </a:pathLst>
          </a:custGeom>
          <a:blipFill>
            <a:blip r:embed="rId8"/>
            <a:stretch>
              <a:fillRect l="0" t="-86495" r="0" b="0"/>
            </a:stretch>
          </a:blipFill>
        </p:spPr>
      </p:sp>
      <p:sp>
        <p:nvSpPr>
          <p:cNvPr name="Freeform 25" id="25"/>
          <p:cNvSpPr/>
          <p:nvPr/>
        </p:nvSpPr>
        <p:spPr>
          <a:xfrm flipH="false" flipV="false" rot="0">
            <a:off x="11726664" y="8256064"/>
            <a:ext cx="3145217" cy="333081"/>
          </a:xfrm>
          <a:custGeom>
            <a:avLst/>
            <a:gdLst/>
            <a:ahLst/>
            <a:cxnLst/>
            <a:rect r="r" b="b" t="t" l="l"/>
            <a:pathLst>
              <a:path h="333081" w="3145217">
                <a:moveTo>
                  <a:pt x="0" y="0"/>
                </a:moveTo>
                <a:lnTo>
                  <a:pt x="3145217" y="0"/>
                </a:lnTo>
                <a:lnTo>
                  <a:pt x="3145217" y="333081"/>
                </a:lnTo>
                <a:lnTo>
                  <a:pt x="0" y="333081"/>
                </a:lnTo>
                <a:lnTo>
                  <a:pt x="0" y="0"/>
                </a:lnTo>
                <a:close/>
              </a:path>
            </a:pathLst>
          </a:custGeom>
          <a:blipFill>
            <a:blip r:embed="rId8"/>
            <a:stretch>
              <a:fillRect l="0" t="-86495" r="0" b="0"/>
            </a:stretch>
          </a:blipFill>
        </p:spPr>
      </p:sp>
      <p:sp>
        <p:nvSpPr>
          <p:cNvPr name="TextBox 26" id="26"/>
          <p:cNvSpPr txBox="true"/>
          <p:nvPr/>
        </p:nvSpPr>
        <p:spPr>
          <a:xfrm rot="0">
            <a:off x="3860187" y="6558496"/>
            <a:ext cx="2257081" cy="809625"/>
          </a:xfrm>
          <a:prstGeom prst="rect">
            <a:avLst/>
          </a:prstGeom>
        </p:spPr>
        <p:txBody>
          <a:bodyPr anchor="t" rtlCol="false" tIns="0" lIns="0" bIns="0" rIns="0">
            <a:spAutoFit/>
          </a:bodyPr>
          <a:lstStyle/>
          <a:p>
            <a:pPr algn="ctr">
              <a:lnSpc>
                <a:spcPts val="3286"/>
              </a:lnSpc>
            </a:pPr>
            <a:r>
              <a:rPr lang="en-US" sz="2738" spc="136">
                <a:solidFill>
                  <a:srgbClr val="FFFBFB"/>
                </a:solidFill>
                <a:latin typeface="DM Sans"/>
                <a:ea typeface="DM Sans"/>
                <a:cs typeface="DM Sans"/>
                <a:sym typeface="DM Sans"/>
              </a:rPr>
              <a:t>Microsoft Copilot</a:t>
            </a:r>
          </a:p>
        </p:txBody>
      </p:sp>
      <p:sp>
        <p:nvSpPr>
          <p:cNvPr name="TextBox 27" id="27"/>
          <p:cNvSpPr txBox="true"/>
          <p:nvPr/>
        </p:nvSpPr>
        <p:spPr>
          <a:xfrm rot="0">
            <a:off x="3793461" y="7488242"/>
            <a:ext cx="2302097" cy="304800"/>
          </a:xfrm>
          <a:prstGeom prst="rect">
            <a:avLst/>
          </a:prstGeom>
        </p:spPr>
        <p:txBody>
          <a:bodyPr anchor="t" rtlCol="false" tIns="0" lIns="0" bIns="0" rIns="0">
            <a:spAutoFit/>
          </a:bodyPr>
          <a:lstStyle/>
          <a:p>
            <a:pPr algn="ctr">
              <a:lnSpc>
                <a:spcPts val="2464"/>
              </a:lnSpc>
            </a:pPr>
            <a:r>
              <a:rPr lang="en-US" sz="2053" spc="102">
                <a:solidFill>
                  <a:srgbClr val="FFFBFB"/>
                </a:solidFill>
                <a:latin typeface="DM Sans"/>
                <a:ea typeface="DM Sans"/>
                <a:cs typeface="DM Sans"/>
                <a:sym typeface="DM Sans"/>
              </a:rPr>
              <a:t>Agentes de IA</a:t>
            </a:r>
          </a:p>
        </p:txBody>
      </p:sp>
      <p:sp>
        <p:nvSpPr>
          <p:cNvPr name="TextBox 28" id="28"/>
          <p:cNvSpPr txBox="true"/>
          <p:nvPr/>
        </p:nvSpPr>
        <p:spPr>
          <a:xfrm rot="0">
            <a:off x="8005441" y="6558496"/>
            <a:ext cx="2213980" cy="400050"/>
          </a:xfrm>
          <a:prstGeom prst="rect">
            <a:avLst/>
          </a:prstGeom>
        </p:spPr>
        <p:txBody>
          <a:bodyPr anchor="t" rtlCol="false" tIns="0" lIns="0" bIns="0" rIns="0">
            <a:spAutoFit/>
          </a:bodyPr>
          <a:lstStyle/>
          <a:p>
            <a:pPr algn="ctr">
              <a:lnSpc>
                <a:spcPts val="3286"/>
              </a:lnSpc>
            </a:pPr>
            <a:r>
              <a:rPr lang="en-US" sz="2738" spc="136">
                <a:solidFill>
                  <a:srgbClr val="FFFBFB"/>
                </a:solidFill>
                <a:latin typeface="DM Sans"/>
                <a:ea typeface="DM Sans"/>
                <a:cs typeface="DM Sans"/>
                <a:sym typeface="DM Sans"/>
              </a:rPr>
              <a:t>Siri</a:t>
            </a:r>
          </a:p>
        </p:txBody>
      </p:sp>
      <p:sp>
        <p:nvSpPr>
          <p:cNvPr name="TextBox 29" id="29"/>
          <p:cNvSpPr txBox="true"/>
          <p:nvPr/>
        </p:nvSpPr>
        <p:spPr>
          <a:xfrm rot="0">
            <a:off x="7949138" y="7488242"/>
            <a:ext cx="2302097" cy="304800"/>
          </a:xfrm>
          <a:prstGeom prst="rect">
            <a:avLst/>
          </a:prstGeom>
        </p:spPr>
        <p:txBody>
          <a:bodyPr anchor="t" rtlCol="false" tIns="0" lIns="0" bIns="0" rIns="0">
            <a:spAutoFit/>
          </a:bodyPr>
          <a:lstStyle/>
          <a:p>
            <a:pPr algn="ctr">
              <a:lnSpc>
                <a:spcPts val="2464"/>
              </a:lnSpc>
            </a:pPr>
            <a:r>
              <a:rPr lang="en-US" sz="2053" spc="102">
                <a:solidFill>
                  <a:srgbClr val="FFFBFB"/>
                </a:solidFill>
                <a:latin typeface="DM Sans"/>
                <a:ea typeface="DM Sans"/>
                <a:cs typeface="DM Sans"/>
                <a:sym typeface="DM Sans"/>
              </a:rPr>
              <a:t>IA y NPL</a:t>
            </a:r>
          </a:p>
        </p:txBody>
      </p:sp>
      <p:sp>
        <p:nvSpPr>
          <p:cNvPr name="TextBox 30" id="30"/>
          <p:cNvSpPr txBox="true"/>
          <p:nvPr/>
        </p:nvSpPr>
        <p:spPr>
          <a:xfrm rot="0">
            <a:off x="12294659" y="6558496"/>
            <a:ext cx="2009227" cy="400050"/>
          </a:xfrm>
          <a:prstGeom prst="rect">
            <a:avLst/>
          </a:prstGeom>
        </p:spPr>
        <p:txBody>
          <a:bodyPr anchor="t" rtlCol="false" tIns="0" lIns="0" bIns="0" rIns="0">
            <a:spAutoFit/>
          </a:bodyPr>
          <a:lstStyle/>
          <a:p>
            <a:pPr algn="ctr">
              <a:lnSpc>
                <a:spcPts val="3286"/>
              </a:lnSpc>
            </a:pPr>
            <a:r>
              <a:rPr lang="en-US" sz="2738" spc="136">
                <a:solidFill>
                  <a:srgbClr val="FFFBFB"/>
                </a:solidFill>
                <a:latin typeface="DM Sans"/>
                <a:ea typeface="DM Sans"/>
                <a:cs typeface="DM Sans"/>
                <a:sym typeface="DM Sans"/>
              </a:rPr>
              <a:t>Reclaim.ai</a:t>
            </a:r>
          </a:p>
        </p:txBody>
      </p:sp>
      <p:sp>
        <p:nvSpPr>
          <p:cNvPr name="TextBox 31" id="31"/>
          <p:cNvSpPr txBox="true"/>
          <p:nvPr/>
        </p:nvSpPr>
        <p:spPr>
          <a:xfrm rot="0">
            <a:off x="12104005" y="7488242"/>
            <a:ext cx="2302097" cy="609600"/>
          </a:xfrm>
          <a:prstGeom prst="rect">
            <a:avLst/>
          </a:prstGeom>
        </p:spPr>
        <p:txBody>
          <a:bodyPr anchor="t" rtlCol="false" tIns="0" lIns="0" bIns="0" rIns="0">
            <a:spAutoFit/>
          </a:bodyPr>
          <a:lstStyle/>
          <a:p>
            <a:pPr algn="ctr">
              <a:lnSpc>
                <a:spcPts val="2464"/>
              </a:lnSpc>
            </a:pPr>
            <a:r>
              <a:rPr lang="en-US" sz="2053" spc="102">
                <a:solidFill>
                  <a:srgbClr val="FFFBFB"/>
                </a:solidFill>
                <a:latin typeface="DM Sans"/>
                <a:ea typeface="DM Sans"/>
                <a:cs typeface="DM Sans"/>
                <a:sym typeface="DM Sans"/>
              </a:rPr>
              <a:t>ML y Google Calendar</a:t>
            </a:r>
          </a:p>
        </p:txBody>
      </p:sp>
      <p:sp>
        <p:nvSpPr>
          <p:cNvPr name="TextBox 32" id="32"/>
          <p:cNvSpPr txBox="true"/>
          <p:nvPr/>
        </p:nvSpPr>
        <p:spPr>
          <a:xfrm rot="0">
            <a:off x="4648139" y="1216866"/>
            <a:ext cx="8904094" cy="1099185"/>
          </a:xfrm>
          <a:prstGeom prst="rect">
            <a:avLst/>
          </a:prstGeom>
        </p:spPr>
        <p:txBody>
          <a:bodyPr anchor="t" rtlCol="false" tIns="0" lIns="0" bIns="0" rIns="0">
            <a:spAutoFit/>
          </a:bodyPr>
          <a:lstStyle/>
          <a:p>
            <a:pPr algn="ctr" marL="0" indent="0" lvl="0">
              <a:lnSpc>
                <a:spcPts val="8969"/>
              </a:lnSpc>
              <a:spcBef>
                <a:spcPct val="0"/>
              </a:spcBef>
            </a:pPr>
            <a:r>
              <a:rPr lang="en-US" b="true" sz="6499" spc="636">
                <a:solidFill>
                  <a:srgbClr val="231F20"/>
                </a:solidFill>
                <a:latin typeface="Oswald Bold"/>
                <a:ea typeface="Oswald Bold"/>
                <a:cs typeface="Oswald Bold"/>
                <a:sym typeface="Oswald Bold"/>
              </a:rPr>
              <a:t>ESTADO DEL ARTE</a:t>
            </a:r>
          </a:p>
        </p:txBody>
      </p:sp>
      <p:sp>
        <p:nvSpPr>
          <p:cNvPr name="TextBox 33" id="33"/>
          <p:cNvSpPr txBox="true"/>
          <p:nvPr/>
        </p:nvSpPr>
        <p:spPr>
          <a:xfrm rot="0">
            <a:off x="17386940" y="9563463"/>
            <a:ext cx="297954" cy="476250"/>
          </a:xfrm>
          <a:prstGeom prst="rect">
            <a:avLst/>
          </a:prstGeom>
        </p:spPr>
        <p:txBody>
          <a:bodyPr anchor="t" rtlCol="false" tIns="0" lIns="0" bIns="0" rIns="0">
            <a:spAutoFit/>
          </a:bodyPr>
          <a:lstStyle/>
          <a:p>
            <a:pPr algn="ctr">
              <a:lnSpc>
                <a:spcPts val="3899"/>
              </a:lnSpc>
              <a:spcBef>
                <a:spcPct val="0"/>
              </a:spcBef>
            </a:pPr>
            <a:r>
              <a:rPr lang="en-US" sz="2999">
                <a:solidFill>
                  <a:srgbClr val="000000"/>
                </a:solidFill>
                <a:latin typeface="Oswald"/>
                <a:ea typeface="Oswald"/>
                <a:cs typeface="Oswald"/>
                <a:sym typeface="Oswald"/>
              </a:rPr>
              <a:t>17</a:t>
            </a:r>
          </a:p>
        </p:txBody>
      </p:sp>
    </p:spTree>
  </p:cSld>
  <p:clrMapOvr>
    <a:masterClrMapping/>
  </p:clrMapOvr>
  <p:transition spd="fast">
    <p:fade/>
  </p:transition>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3"/>
            <a:stretch>
              <a:fillRect l="0" t="-38888" r="0" b="-38888"/>
            </a:stretch>
          </a:blipFill>
        </p:spPr>
      </p:sp>
      <p:sp>
        <p:nvSpPr>
          <p:cNvPr name="Freeform 3" id="3"/>
          <p:cNvSpPr/>
          <p:nvPr/>
        </p:nvSpPr>
        <p:spPr>
          <a:xfrm flipH="false" flipV="false" rot="-10580377">
            <a:off x="11433303" y="-8219172"/>
            <a:ext cx="12102934" cy="12419055"/>
          </a:xfrm>
          <a:custGeom>
            <a:avLst/>
            <a:gdLst/>
            <a:ahLst/>
            <a:cxnLst/>
            <a:rect r="r" b="b" t="t" l="l"/>
            <a:pathLst>
              <a:path h="12419055" w="12102934">
                <a:moveTo>
                  <a:pt x="0" y="0"/>
                </a:moveTo>
                <a:lnTo>
                  <a:pt x="12102934" y="0"/>
                </a:lnTo>
                <a:lnTo>
                  <a:pt x="12102934" y="12419055"/>
                </a:lnTo>
                <a:lnTo>
                  <a:pt x="0" y="1241905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4988728" y="4821179"/>
            <a:ext cx="8734141" cy="3434885"/>
            <a:chOff x="0" y="0"/>
            <a:chExt cx="2394882" cy="941838"/>
          </a:xfrm>
        </p:grpSpPr>
        <p:sp>
          <p:nvSpPr>
            <p:cNvPr name="Freeform 5" id="5"/>
            <p:cNvSpPr/>
            <p:nvPr/>
          </p:nvSpPr>
          <p:spPr>
            <a:xfrm flipH="false" flipV="false" rot="0">
              <a:off x="0" y="0"/>
              <a:ext cx="2394882" cy="941838"/>
            </a:xfrm>
            <a:custGeom>
              <a:avLst/>
              <a:gdLst/>
              <a:ahLst/>
              <a:cxnLst/>
              <a:rect r="r" b="b" t="t" l="l"/>
              <a:pathLst>
                <a:path h="941838" w="2394882">
                  <a:moveTo>
                    <a:pt x="0" y="0"/>
                  </a:moveTo>
                  <a:lnTo>
                    <a:pt x="2394882" y="0"/>
                  </a:lnTo>
                  <a:lnTo>
                    <a:pt x="2394882" y="941838"/>
                  </a:lnTo>
                  <a:lnTo>
                    <a:pt x="0" y="941838"/>
                  </a:lnTo>
                  <a:close/>
                </a:path>
              </a:pathLst>
            </a:custGeom>
            <a:solidFill>
              <a:srgbClr val="100F0D"/>
            </a:solidFill>
            <a:ln cap="sq">
              <a:noFill/>
              <a:prstDash val="solid"/>
              <a:miter/>
            </a:ln>
          </p:spPr>
        </p:sp>
        <p:sp>
          <p:nvSpPr>
            <p:cNvPr name="TextBox 6" id="6"/>
            <p:cNvSpPr txBox="true"/>
            <p:nvPr/>
          </p:nvSpPr>
          <p:spPr>
            <a:xfrm>
              <a:off x="0" y="-47625"/>
              <a:ext cx="2394882" cy="989463"/>
            </a:xfrm>
            <a:prstGeom prst="rect">
              <a:avLst/>
            </a:prstGeom>
          </p:spPr>
          <p:txBody>
            <a:bodyPr anchor="ctr" rtlCol="false" tIns="50800" lIns="50800" bIns="50800" rIns="50800"/>
            <a:lstStyle/>
            <a:p>
              <a:pPr algn="ctr">
                <a:lnSpc>
                  <a:spcPts val="3360"/>
                </a:lnSpc>
              </a:pPr>
            </a:p>
          </p:txBody>
        </p:sp>
      </p:grpSp>
      <p:grpSp>
        <p:nvGrpSpPr>
          <p:cNvPr name="Group 7" id="7"/>
          <p:cNvGrpSpPr/>
          <p:nvPr/>
        </p:nvGrpSpPr>
        <p:grpSpPr>
          <a:xfrm rot="0">
            <a:off x="4252623" y="1803694"/>
            <a:ext cx="10231815" cy="3910614"/>
            <a:chOff x="0" y="0"/>
            <a:chExt cx="2288727" cy="874754"/>
          </a:xfrm>
        </p:grpSpPr>
        <p:sp>
          <p:nvSpPr>
            <p:cNvPr name="Freeform 8" id="8"/>
            <p:cNvSpPr/>
            <p:nvPr/>
          </p:nvSpPr>
          <p:spPr>
            <a:xfrm flipH="false" flipV="false" rot="0">
              <a:off x="0" y="0"/>
              <a:ext cx="2288727" cy="874754"/>
            </a:xfrm>
            <a:custGeom>
              <a:avLst/>
              <a:gdLst/>
              <a:ahLst/>
              <a:cxnLst/>
              <a:rect r="r" b="b" t="t" l="l"/>
              <a:pathLst>
                <a:path h="874754" w="2288727">
                  <a:moveTo>
                    <a:pt x="17403" y="0"/>
                  </a:moveTo>
                  <a:lnTo>
                    <a:pt x="2271324" y="0"/>
                  </a:lnTo>
                  <a:cubicBezTo>
                    <a:pt x="2275939" y="0"/>
                    <a:pt x="2280366" y="1834"/>
                    <a:pt x="2283629" y="5097"/>
                  </a:cubicBezTo>
                  <a:cubicBezTo>
                    <a:pt x="2286893" y="8361"/>
                    <a:pt x="2288727" y="12787"/>
                    <a:pt x="2288727" y="17403"/>
                  </a:cubicBezTo>
                  <a:lnTo>
                    <a:pt x="2288727" y="857351"/>
                  </a:lnTo>
                  <a:cubicBezTo>
                    <a:pt x="2288727" y="861967"/>
                    <a:pt x="2286893" y="866393"/>
                    <a:pt x="2283629" y="869657"/>
                  </a:cubicBezTo>
                  <a:cubicBezTo>
                    <a:pt x="2280366" y="872921"/>
                    <a:pt x="2275939" y="874754"/>
                    <a:pt x="2271324" y="874754"/>
                  </a:cubicBezTo>
                  <a:lnTo>
                    <a:pt x="17403" y="874754"/>
                  </a:lnTo>
                  <a:cubicBezTo>
                    <a:pt x="12787" y="874754"/>
                    <a:pt x="8361" y="872921"/>
                    <a:pt x="5097" y="869657"/>
                  </a:cubicBezTo>
                  <a:cubicBezTo>
                    <a:pt x="1834" y="866393"/>
                    <a:pt x="0" y="861967"/>
                    <a:pt x="0" y="857351"/>
                  </a:cubicBezTo>
                  <a:lnTo>
                    <a:pt x="0" y="17403"/>
                  </a:lnTo>
                  <a:cubicBezTo>
                    <a:pt x="0" y="12787"/>
                    <a:pt x="1834" y="8361"/>
                    <a:pt x="5097" y="5097"/>
                  </a:cubicBezTo>
                  <a:cubicBezTo>
                    <a:pt x="8361" y="1834"/>
                    <a:pt x="12787" y="0"/>
                    <a:pt x="17403" y="0"/>
                  </a:cubicBezTo>
                  <a:close/>
                </a:path>
              </a:pathLst>
            </a:custGeom>
            <a:blipFill>
              <a:blip r:embed="rId6"/>
              <a:stretch>
                <a:fillRect l="0" t="-1346" r="0" b="-1346"/>
              </a:stretch>
            </a:blipFill>
            <a:ln w="38100" cap="rnd">
              <a:solidFill>
                <a:srgbClr val="000000"/>
              </a:solidFill>
              <a:prstDash val="solid"/>
              <a:round/>
            </a:ln>
          </p:spPr>
        </p:sp>
      </p:grpSp>
      <p:sp>
        <p:nvSpPr>
          <p:cNvPr name="TextBox 9" id="9"/>
          <p:cNvSpPr txBox="true"/>
          <p:nvPr/>
        </p:nvSpPr>
        <p:spPr>
          <a:xfrm rot="0">
            <a:off x="5566525" y="6030063"/>
            <a:ext cx="7604010" cy="809625"/>
          </a:xfrm>
          <a:prstGeom prst="rect">
            <a:avLst/>
          </a:prstGeom>
        </p:spPr>
        <p:txBody>
          <a:bodyPr anchor="t" rtlCol="false" tIns="0" lIns="0" bIns="0" rIns="0">
            <a:spAutoFit/>
          </a:bodyPr>
          <a:lstStyle/>
          <a:p>
            <a:pPr algn="ctr">
              <a:lnSpc>
                <a:spcPts val="3286"/>
              </a:lnSpc>
            </a:pPr>
            <a:r>
              <a:rPr lang="en-US" sz="2738" spc="136">
                <a:solidFill>
                  <a:srgbClr val="FFFBFB"/>
                </a:solidFill>
                <a:latin typeface="DM Sans"/>
                <a:ea typeface="DM Sans"/>
                <a:cs typeface="DM Sans"/>
                <a:sym typeface="DM Sans"/>
              </a:rPr>
              <a:t>Managing Linux servers with LLM-based AI agents: An empirical evaluation with GPT4</a:t>
            </a:r>
          </a:p>
        </p:txBody>
      </p:sp>
      <p:sp>
        <p:nvSpPr>
          <p:cNvPr name="TextBox 10" id="10"/>
          <p:cNvSpPr txBox="true"/>
          <p:nvPr/>
        </p:nvSpPr>
        <p:spPr>
          <a:xfrm rot="0">
            <a:off x="8217482" y="7344513"/>
            <a:ext cx="2302097" cy="304800"/>
          </a:xfrm>
          <a:prstGeom prst="rect">
            <a:avLst/>
          </a:prstGeom>
        </p:spPr>
        <p:txBody>
          <a:bodyPr anchor="t" rtlCol="false" tIns="0" lIns="0" bIns="0" rIns="0">
            <a:spAutoFit/>
          </a:bodyPr>
          <a:lstStyle/>
          <a:p>
            <a:pPr algn="ctr">
              <a:lnSpc>
                <a:spcPts val="2464"/>
              </a:lnSpc>
            </a:pPr>
            <a:r>
              <a:rPr lang="en-US" sz="2053" spc="102">
                <a:solidFill>
                  <a:srgbClr val="FFFBFB"/>
                </a:solidFill>
                <a:latin typeface="DM Sans"/>
                <a:ea typeface="DM Sans"/>
                <a:cs typeface="DM Sans"/>
                <a:sym typeface="DM Sans"/>
              </a:rPr>
              <a:t>LLM y AI Agents</a:t>
            </a:r>
          </a:p>
        </p:txBody>
      </p:sp>
      <p:sp>
        <p:nvSpPr>
          <p:cNvPr name="TextBox 11" id="11"/>
          <p:cNvSpPr txBox="true"/>
          <p:nvPr/>
        </p:nvSpPr>
        <p:spPr>
          <a:xfrm rot="0">
            <a:off x="6548604" y="441620"/>
            <a:ext cx="5614388" cy="857250"/>
          </a:xfrm>
          <a:prstGeom prst="rect">
            <a:avLst/>
          </a:prstGeom>
        </p:spPr>
        <p:txBody>
          <a:bodyPr anchor="t" rtlCol="false" tIns="0" lIns="0" bIns="0" rIns="0">
            <a:spAutoFit/>
          </a:bodyPr>
          <a:lstStyle/>
          <a:p>
            <a:pPr algn="ctr" marL="0" indent="0" lvl="0">
              <a:lnSpc>
                <a:spcPts val="6900"/>
              </a:lnSpc>
              <a:spcBef>
                <a:spcPct val="0"/>
              </a:spcBef>
            </a:pPr>
            <a:r>
              <a:rPr lang="en-US" b="true" sz="5000" spc="490">
                <a:solidFill>
                  <a:srgbClr val="231F20"/>
                </a:solidFill>
                <a:latin typeface="Oswald Bold"/>
                <a:ea typeface="Oswald Bold"/>
                <a:cs typeface="Oswald Bold"/>
                <a:sym typeface="Oswald Bold"/>
              </a:rPr>
              <a:t>ESTADO DEL ARTE</a:t>
            </a:r>
          </a:p>
        </p:txBody>
      </p:sp>
      <p:sp>
        <p:nvSpPr>
          <p:cNvPr name="TextBox 12" id="12"/>
          <p:cNvSpPr txBox="true"/>
          <p:nvPr/>
        </p:nvSpPr>
        <p:spPr>
          <a:xfrm rot="0">
            <a:off x="17484770" y="9483906"/>
            <a:ext cx="340965" cy="476250"/>
          </a:xfrm>
          <a:prstGeom prst="rect">
            <a:avLst/>
          </a:prstGeom>
        </p:spPr>
        <p:txBody>
          <a:bodyPr anchor="t" rtlCol="false" tIns="0" lIns="0" bIns="0" rIns="0">
            <a:spAutoFit/>
          </a:bodyPr>
          <a:lstStyle/>
          <a:p>
            <a:pPr algn="ctr">
              <a:lnSpc>
                <a:spcPts val="3899"/>
              </a:lnSpc>
              <a:spcBef>
                <a:spcPct val="0"/>
              </a:spcBef>
            </a:pPr>
            <a:r>
              <a:rPr lang="en-US" sz="2999">
                <a:solidFill>
                  <a:srgbClr val="000000"/>
                </a:solidFill>
                <a:latin typeface="Oswald"/>
                <a:ea typeface="Oswald"/>
                <a:cs typeface="Oswald"/>
                <a:sym typeface="Oswald"/>
              </a:rPr>
              <a:t>18</a:t>
            </a:r>
          </a:p>
        </p:txBody>
      </p:sp>
      <p:sp>
        <p:nvSpPr>
          <p:cNvPr name="Freeform 13" id="13"/>
          <p:cNvSpPr/>
          <p:nvPr/>
        </p:nvSpPr>
        <p:spPr>
          <a:xfrm flipH="false" flipV="false" rot="887923">
            <a:off x="-5371584" y="4345352"/>
            <a:ext cx="13977230" cy="14342307"/>
          </a:xfrm>
          <a:custGeom>
            <a:avLst/>
            <a:gdLst/>
            <a:ahLst/>
            <a:cxnLst/>
            <a:rect r="r" b="b" t="t" l="l"/>
            <a:pathLst>
              <a:path h="14342307" w="13977230">
                <a:moveTo>
                  <a:pt x="0" y="0"/>
                </a:moveTo>
                <a:lnTo>
                  <a:pt x="13977230" y="0"/>
                </a:lnTo>
                <a:lnTo>
                  <a:pt x="13977230" y="14342307"/>
                </a:lnTo>
                <a:lnTo>
                  <a:pt x="0" y="1434230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4" id="14"/>
          <p:cNvSpPr/>
          <p:nvPr/>
        </p:nvSpPr>
        <p:spPr>
          <a:xfrm flipH="false" flipV="false" rot="0">
            <a:off x="4988728" y="8256064"/>
            <a:ext cx="8734141" cy="924953"/>
          </a:xfrm>
          <a:custGeom>
            <a:avLst/>
            <a:gdLst/>
            <a:ahLst/>
            <a:cxnLst/>
            <a:rect r="r" b="b" t="t" l="l"/>
            <a:pathLst>
              <a:path h="924953" w="8734141">
                <a:moveTo>
                  <a:pt x="0" y="0"/>
                </a:moveTo>
                <a:lnTo>
                  <a:pt x="8734141" y="0"/>
                </a:lnTo>
                <a:lnTo>
                  <a:pt x="8734141" y="924953"/>
                </a:lnTo>
                <a:lnTo>
                  <a:pt x="0" y="924953"/>
                </a:lnTo>
                <a:lnTo>
                  <a:pt x="0" y="0"/>
                </a:lnTo>
                <a:close/>
              </a:path>
            </a:pathLst>
          </a:custGeom>
          <a:blipFill>
            <a:blip r:embed="rId7"/>
            <a:stretch>
              <a:fillRect l="0" t="-86495" r="0" b="0"/>
            </a:stretch>
          </a:blipFill>
        </p:spPr>
      </p:sp>
    </p:spTree>
  </p:cSld>
  <p:clrMapOvr>
    <a:masterClrMapping/>
  </p:clrMapOvr>
  <p:transition spd="fast">
    <p:fade/>
  </p:transition>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sp>
        <p:nvSpPr>
          <p:cNvPr name="TextBox 2" id="2"/>
          <p:cNvSpPr txBox="true"/>
          <p:nvPr/>
        </p:nvSpPr>
        <p:spPr>
          <a:xfrm rot="0">
            <a:off x="414867" y="402167"/>
            <a:ext cx="10931074" cy="754380"/>
          </a:xfrm>
          <a:prstGeom prst="rect">
            <a:avLst/>
          </a:prstGeom>
        </p:spPr>
        <p:txBody>
          <a:bodyPr anchor="t" rtlCol="false" tIns="0" lIns="0" bIns="0" rIns="0">
            <a:spAutoFit/>
          </a:bodyPr>
          <a:lstStyle/>
          <a:p>
            <a:pPr algn="l" marL="0" indent="0" lvl="0">
              <a:lnSpc>
                <a:spcPts val="6210"/>
              </a:lnSpc>
              <a:spcBef>
                <a:spcPct val="0"/>
              </a:spcBef>
            </a:pPr>
            <a:r>
              <a:rPr lang="en-US" b="true" sz="4500" spc="441">
                <a:solidFill>
                  <a:srgbClr val="231F20"/>
                </a:solidFill>
                <a:latin typeface="Oswald Bold"/>
                <a:ea typeface="Oswald Bold"/>
                <a:cs typeface="Oswald Bold"/>
                <a:sym typeface="Oswald Bold"/>
              </a:rPr>
              <a:t>CRONOGRAMA DE ACTIVIDADES - PT 1</a:t>
            </a:r>
          </a:p>
        </p:txBody>
      </p:sp>
      <p:sp>
        <p:nvSpPr>
          <p:cNvPr name="TextBox 3" id="3"/>
          <p:cNvSpPr txBox="true"/>
          <p:nvPr/>
        </p:nvSpPr>
        <p:spPr>
          <a:xfrm rot="0">
            <a:off x="17374364" y="9563463"/>
            <a:ext cx="342156" cy="476250"/>
          </a:xfrm>
          <a:prstGeom prst="rect">
            <a:avLst/>
          </a:prstGeom>
        </p:spPr>
        <p:txBody>
          <a:bodyPr anchor="t" rtlCol="false" tIns="0" lIns="0" bIns="0" rIns="0">
            <a:spAutoFit/>
          </a:bodyPr>
          <a:lstStyle/>
          <a:p>
            <a:pPr algn="ctr">
              <a:lnSpc>
                <a:spcPts val="3899"/>
              </a:lnSpc>
              <a:spcBef>
                <a:spcPct val="0"/>
              </a:spcBef>
            </a:pPr>
            <a:r>
              <a:rPr lang="en-US" sz="2999">
                <a:solidFill>
                  <a:srgbClr val="000000"/>
                </a:solidFill>
                <a:latin typeface="Oswald"/>
                <a:ea typeface="Oswald"/>
                <a:cs typeface="Oswald"/>
                <a:sym typeface="Oswald"/>
              </a:rPr>
              <a:t>19</a:t>
            </a:r>
          </a:p>
        </p:txBody>
      </p:sp>
      <p:sp>
        <p:nvSpPr>
          <p:cNvPr name="Freeform 4" id="4"/>
          <p:cNvSpPr/>
          <p:nvPr/>
        </p:nvSpPr>
        <p:spPr>
          <a:xfrm flipH="false" flipV="false" rot="0">
            <a:off x="3188264" y="1438639"/>
            <a:ext cx="11911471" cy="8601075"/>
          </a:xfrm>
          <a:custGeom>
            <a:avLst/>
            <a:gdLst/>
            <a:ahLst/>
            <a:cxnLst/>
            <a:rect r="r" b="b" t="t" l="l"/>
            <a:pathLst>
              <a:path h="8601075" w="11911471">
                <a:moveTo>
                  <a:pt x="0" y="0"/>
                </a:moveTo>
                <a:lnTo>
                  <a:pt x="11911472" y="0"/>
                </a:lnTo>
                <a:lnTo>
                  <a:pt x="11911472" y="8601075"/>
                </a:lnTo>
                <a:lnTo>
                  <a:pt x="0" y="8601075"/>
                </a:lnTo>
                <a:lnTo>
                  <a:pt x="0" y="0"/>
                </a:lnTo>
                <a:close/>
              </a:path>
            </a:pathLst>
          </a:custGeom>
          <a:blipFill>
            <a:blip r:embed="rId2"/>
            <a:stretch>
              <a:fillRect l="0" t="0" r="0" b="0"/>
            </a:stretch>
          </a:blipFill>
        </p:spPr>
      </p:sp>
    </p:spTree>
  </p:cSld>
  <p:clrMapOvr>
    <a:masterClrMapping/>
  </p:clrMapOvr>
  <p:transition spd="fast">
    <p:cover dir="u"/>
  </p:transition>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sp>
        <p:nvSpPr>
          <p:cNvPr name="Freeform 2" id="2"/>
          <p:cNvSpPr/>
          <p:nvPr/>
        </p:nvSpPr>
        <p:spPr>
          <a:xfrm flipH="false" flipV="false" rot="7659121">
            <a:off x="-4012602" y="5585714"/>
            <a:ext cx="7629294" cy="7828566"/>
          </a:xfrm>
          <a:custGeom>
            <a:avLst/>
            <a:gdLst/>
            <a:ahLst/>
            <a:cxnLst/>
            <a:rect r="r" b="b" t="t" l="l"/>
            <a:pathLst>
              <a:path h="7828566" w="7629294">
                <a:moveTo>
                  <a:pt x="0" y="0"/>
                </a:moveTo>
                <a:lnTo>
                  <a:pt x="7629294" y="0"/>
                </a:lnTo>
                <a:lnTo>
                  <a:pt x="7629294" y="7828566"/>
                </a:lnTo>
                <a:lnTo>
                  <a:pt x="0" y="78285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5200295" y="2720722"/>
            <a:ext cx="1400485" cy="6871317"/>
            <a:chOff x="0" y="0"/>
            <a:chExt cx="368852" cy="1809729"/>
          </a:xfrm>
        </p:grpSpPr>
        <p:sp>
          <p:nvSpPr>
            <p:cNvPr name="Freeform 4" id="4"/>
            <p:cNvSpPr/>
            <p:nvPr/>
          </p:nvSpPr>
          <p:spPr>
            <a:xfrm flipH="false" flipV="false" rot="0">
              <a:off x="0" y="0"/>
              <a:ext cx="368852" cy="1809729"/>
            </a:xfrm>
            <a:custGeom>
              <a:avLst/>
              <a:gdLst/>
              <a:ahLst/>
              <a:cxnLst/>
              <a:rect r="r" b="b" t="t" l="l"/>
              <a:pathLst>
                <a:path h="1809729" w="368852">
                  <a:moveTo>
                    <a:pt x="0" y="0"/>
                  </a:moveTo>
                  <a:lnTo>
                    <a:pt x="368852" y="0"/>
                  </a:lnTo>
                  <a:lnTo>
                    <a:pt x="368852" y="1809729"/>
                  </a:lnTo>
                  <a:lnTo>
                    <a:pt x="0" y="1809729"/>
                  </a:lnTo>
                  <a:close/>
                </a:path>
              </a:pathLst>
            </a:custGeom>
            <a:solidFill>
              <a:srgbClr val="CCCCCC"/>
            </a:solidFill>
          </p:spPr>
        </p:sp>
        <p:sp>
          <p:nvSpPr>
            <p:cNvPr name="TextBox 5" id="5"/>
            <p:cNvSpPr txBox="true"/>
            <p:nvPr/>
          </p:nvSpPr>
          <p:spPr>
            <a:xfrm>
              <a:off x="0" y="-38100"/>
              <a:ext cx="368852" cy="1847829"/>
            </a:xfrm>
            <a:prstGeom prst="rect">
              <a:avLst/>
            </a:prstGeom>
          </p:spPr>
          <p:txBody>
            <a:bodyPr anchor="ctr" rtlCol="false" tIns="50800" lIns="50800" bIns="50800" rIns="50800"/>
            <a:lstStyle/>
            <a:p>
              <a:pPr algn="ctr">
                <a:lnSpc>
                  <a:spcPts val="4549"/>
                </a:lnSpc>
              </a:pPr>
            </a:p>
          </p:txBody>
        </p:sp>
      </p:grpSp>
      <p:sp>
        <p:nvSpPr>
          <p:cNvPr name="TextBox 6" id="6"/>
          <p:cNvSpPr txBox="true"/>
          <p:nvPr/>
        </p:nvSpPr>
        <p:spPr>
          <a:xfrm rot="0">
            <a:off x="4980992" y="1122719"/>
            <a:ext cx="7416941" cy="838201"/>
          </a:xfrm>
          <a:prstGeom prst="rect">
            <a:avLst/>
          </a:prstGeom>
        </p:spPr>
        <p:txBody>
          <a:bodyPr anchor="t" rtlCol="false" tIns="0" lIns="0" bIns="0" rIns="0">
            <a:spAutoFit/>
          </a:bodyPr>
          <a:lstStyle/>
          <a:p>
            <a:pPr algn="ctr">
              <a:lnSpc>
                <a:spcPts val="6899"/>
              </a:lnSpc>
            </a:pPr>
            <a:r>
              <a:rPr lang="en-US" b="true" sz="4999" spc="489">
                <a:solidFill>
                  <a:srgbClr val="231F20"/>
                </a:solidFill>
                <a:latin typeface="Oswald Bold"/>
                <a:ea typeface="Oswald Bold"/>
                <a:cs typeface="Oswald Bold"/>
                <a:sym typeface="Oswald Bold"/>
              </a:rPr>
              <a:t>CONTENIDO</a:t>
            </a:r>
          </a:p>
        </p:txBody>
      </p:sp>
      <p:sp>
        <p:nvSpPr>
          <p:cNvPr name="Freeform 7" id="7"/>
          <p:cNvSpPr/>
          <p:nvPr/>
        </p:nvSpPr>
        <p:spPr>
          <a:xfrm flipH="false" flipV="false" rot="2016048">
            <a:off x="12243487" y="-1005305"/>
            <a:ext cx="10749463" cy="2687366"/>
          </a:xfrm>
          <a:custGeom>
            <a:avLst/>
            <a:gdLst/>
            <a:ahLst/>
            <a:cxnLst/>
            <a:rect r="r" b="b" t="t" l="l"/>
            <a:pathLst>
              <a:path h="2687366" w="10749463">
                <a:moveTo>
                  <a:pt x="0" y="0"/>
                </a:moveTo>
                <a:lnTo>
                  <a:pt x="10749463" y="0"/>
                </a:lnTo>
                <a:lnTo>
                  <a:pt x="10749463" y="2687365"/>
                </a:lnTo>
                <a:lnTo>
                  <a:pt x="0" y="268736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8" id="8"/>
          <p:cNvSpPr txBox="true"/>
          <p:nvPr/>
        </p:nvSpPr>
        <p:spPr>
          <a:xfrm rot="0">
            <a:off x="5412328" y="3063260"/>
            <a:ext cx="937219" cy="514350"/>
          </a:xfrm>
          <a:prstGeom prst="rect">
            <a:avLst/>
          </a:prstGeom>
        </p:spPr>
        <p:txBody>
          <a:bodyPr anchor="t" rtlCol="false" tIns="0" lIns="0" bIns="0" rIns="0">
            <a:spAutoFit/>
          </a:bodyPr>
          <a:lstStyle/>
          <a:p>
            <a:pPr algn="ctr">
              <a:lnSpc>
                <a:spcPts val="4199"/>
              </a:lnSpc>
            </a:pPr>
            <a:r>
              <a:rPr lang="en-US" b="true" sz="3499" i="true">
                <a:solidFill>
                  <a:srgbClr val="363636"/>
                </a:solidFill>
                <a:latin typeface="Oswald Bold"/>
                <a:ea typeface="Oswald Bold"/>
                <a:cs typeface="Oswald Bold"/>
                <a:sym typeface="Oswald Bold"/>
              </a:rPr>
              <a:t>01</a:t>
            </a:r>
          </a:p>
        </p:txBody>
      </p:sp>
      <p:sp>
        <p:nvSpPr>
          <p:cNvPr name="TextBox 9" id="9"/>
          <p:cNvSpPr txBox="true"/>
          <p:nvPr/>
        </p:nvSpPr>
        <p:spPr>
          <a:xfrm rot="0">
            <a:off x="5412328" y="3860379"/>
            <a:ext cx="937219" cy="514350"/>
          </a:xfrm>
          <a:prstGeom prst="rect">
            <a:avLst/>
          </a:prstGeom>
        </p:spPr>
        <p:txBody>
          <a:bodyPr anchor="t" rtlCol="false" tIns="0" lIns="0" bIns="0" rIns="0">
            <a:spAutoFit/>
          </a:bodyPr>
          <a:lstStyle/>
          <a:p>
            <a:pPr algn="ctr">
              <a:lnSpc>
                <a:spcPts val="4199"/>
              </a:lnSpc>
            </a:pPr>
            <a:r>
              <a:rPr lang="en-US" b="true" sz="3499" i="true">
                <a:solidFill>
                  <a:srgbClr val="363636"/>
                </a:solidFill>
                <a:latin typeface="Oswald Bold"/>
                <a:ea typeface="Oswald Bold"/>
                <a:cs typeface="Oswald Bold"/>
                <a:sym typeface="Oswald Bold"/>
              </a:rPr>
              <a:t>02</a:t>
            </a:r>
          </a:p>
        </p:txBody>
      </p:sp>
      <p:sp>
        <p:nvSpPr>
          <p:cNvPr name="TextBox 10" id="10"/>
          <p:cNvSpPr txBox="true"/>
          <p:nvPr/>
        </p:nvSpPr>
        <p:spPr>
          <a:xfrm rot="0">
            <a:off x="5412328" y="4741536"/>
            <a:ext cx="937219" cy="514350"/>
          </a:xfrm>
          <a:prstGeom prst="rect">
            <a:avLst/>
          </a:prstGeom>
        </p:spPr>
        <p:txBody>
          <a:bodyPr anchor="t" rtlCol="false" tIns="0" lIns="0" bIns="0" rIns="0">
            <a:spAutoFit/>
          </a:bodyPr>
          <a:lstStyle/>
          <a:p>
            <a:pPr algn="ctr">
              <a:lnSpc>
                <a:spcPts val="4199"/>
              </a:lnSpc>
            </a:pPr>
            <a:r>
              <a:rPr lang="en-US" b="true" sz="3499" i="true">
                <a:solidFill>
                  <a:srgbClr val="363636"/>
                </a:solidFill>
                <a:latin typeface="Oswald Bold"/>
                <a:ea typeface="Oswald Bold"/>
                <a:cs typeface="Oswald Bold"/>
                <a:sym typeface="Oswald Bold"/>
              </a:rPr>
              <a:t>03</a:t>
            </a:r>
          </a:p>
        </p:txBody>
      </p:sp>
      <p:sp>
        <p:nvSpPr>
          <p:cNvPr name="TextBox 11" id="11"/>
          <p:cNvSpPr txBox="true"/>
          <p:nvPr/>
        </p:nvSpPr>
        <p:spPr>
          <a:xfrm rot="0">
            <a:off x="5412328" y="5538655"/>
            <a:ext cx="937219" cy="514350"/>
          </a:xfrm>
          <a:prstGeom prst="rect">
            <a:avLst/>
          </a:prstGeom>
        </p:spPr>
        <p:txBody>
          <a:bodyPr anchor="t" rtlCol="false" tIns="0" lIns="0" bIns="0" rIns="0">
            <a:spAutoFit/>
          </a:bodyPr>
          <a:lstStyle/>
          <a:p>
            <a:pPr algn="ctr">
              <a:lnSpc>
                <a:spcPts val="4199"/>
              </a:lnSpc>
            </a:pPr>
            <a:r>
              <a:rPr lang="en-US" b="true" sz="3499" i="true">
                <a:solidFill>
                  <a:srgbClr val="363636"/>
                </a:solidFill>
                <a:latin typeface="Oswald Bold"/>
                <a:ea typeface="Oswald Bold"/>
                <a:cs typeface="Oswald Bold"/>
                <a:sym typeface="Oswald Bold"/>
              </a:rPr>
              <a:t>04</a:t>
            </a:r>
          </a:p>
        </p:txBody>
      </p:sp>
      <p:sp>
        <p:nvSpPr>
          <p:cNvPr name="TextBox 12" id="12"/>
          <p:cNvSpPr txBox="true"/>
          <p:nvPr/>
        </p:nvSpPr>
        <p:spPr>
          <a:xfrm rot="0">
            <a:off x="5431929" y="6331032"/>
            <a:ext cx="937219" cy="514350"/>
          </a:xfrm>
          <a:prstGeom prst="rect">
            <a:avLst/>
          </a:prstGeom>
        </p:spPr>
        <p:txBody>
          <a:bodyPr anchor="t" rtlCol="false" tIns="0" lIns="0" bIns="0" rIns="0">
            <a:spAutoFit/>
          </a:bodyPr>
          <a:lstStyle/>
          <a:p>
            <a:pPr algn="ctr">
              <a:lnSpc>
                <a:spcPts val="4199"/>
              </a:lnSpc>
            </a:pPr>
            <a:r>
              <a:rPr lang="en-US" b="true" sz="3499" i="true">
                <a:solidFill>
                  <a:srgbClr val="363636"/>
                </a:solidFill>
                <a:latin typeface="Oswald Bold"/>
                <a:ea typeface="Oswald Bold"/>
                <a:cs typeface="Oswald Bold"/>
                <a:sym typeface="Oswald Bold"/>
              </a:rPr>
              <a:t>05</a:t>
            </a:r>
          </a:p>
        </p:txBody>
      </p:sp>
      <p:sp>
        <p:nvSpPr>
          <p:cNvPr name="TextBox 13" id="13"/>
          <p:cNvSpPr txBox="true"/>
          <p:nvPr/>
        </p:nvSpPr>
        <p:spPr>
          <a:xfrm rot="0">
            <a:off x="5431929" y="7161996"/>
            <a:ext cx="937219" cy="514350"/>
          </a:xfrm>
          <a:prstGeom prst="rect">
            <a:avLst/>
          </a:prstGeom>
        </p:spPr>
        <p:txBody>
          <a:bodyPr anchor="t" rtlCol="false" tIns="0" lIns="0" bIns="0" rIns="0">
            <a:spAutoFit/>
          </a:bodyPr>
          <a:lstStyle/>
          <a:p>
            <a:pPr algn="ctr">
              <a:lnSpc>
                <a:spcPts val="4199"/>
              </a:lnSpc>
            </a:pPr>
            <a:r>
              <a:rPr lang="en-US" b="true" sz="3499" i="true">
                <a:solidFill>
                  <a:srgbClr val="363636"/>
                </a:solidFill>
                <a:latin typeface="Oswald Bold"/>
                <a:ea typeface="Oswald Bold"/>
                <a:cs typeface="Oswald Bold"/>
                <a:sym typeface="Oswald Bold"/>
              </a:rPr>
              <a:t>06</a:t>
            </a:r>
          </a:p>
        </p:txBody>
      </p:sp>
      <p:sp>
        <p:nvSpPr>
          <p:cNvPr name="TextBox 14" id="14"/>
          <p:cNvSpPr txBox="true"/>
          <p:nvPr/>
        </p:nvSpPr>
        <p:spPr>
          <a:xfrm rot="0">
            <a:off x="5431929" y="8012289"/>
            <a:ext cx="937219" cy="514350"/>
          </a:xfrm>
          <a:prstGeom prst="rect">
            <a:avLst/>
          </a:prstGeom>
        </p:spPr>
        <p:txBody>
          <a:bodyPr anchor="t" rtlCol="false" tIns="0" lIns="0" bIns="0" rIns="0">
            <a:spAutoFit/>
          </a:bodyPr>
          <a:lstStyle/>
          <a:p>
            <a:pPr algn="ctr">
              <a:lnSpc>
                <a:spcPts val="4199"/>
              </a:lnSpc>
            </a:pPr>
            <a:r>
              <a:rPr lang="en-US" b="true" sz="3499" i="true">
                <a:solidFill>
                  <a:srgbClr val="363636"/>
                </a:solidFill>
                <a:latin typeface="Oswald Bold"/>
                <a:ea typeface="Oswald Bold"/>
                <a:cs typeface="Oswald Bold"/>
                <a:sym typeface="Oswald Bold"/>
              </a:rPr>
              <a:t>07</a:t>
            </a:r>
          </a:p>
        </p:txBody>
      </p:sp>
      <p:sp>
        <p:nvSpPr>
          <p:cNvPr name="TextBox 15" id="15"/>
          <p:cNvSpPr txBox="true"/>
          <p:nvPr/>
        </p:nvSpPr>
        <p:spPr>
          <a:xfrm rot="0">
            <a:off x="6788405" y="3087348"/>
            <a:ext cx="5790503" cy="418548"/>
          </a:xfrm>
          <a:prstGeom prst="rect">
            <a:avLst/>
          </a:prstGeom>
        </p:spPr>
        <p:txBody>
          <a:bodyPr anchor="t" rtlCol="false" tIns="0" lIns="0" bIns="0" rIns="0">
            <a:spAutoFit/>
          </a:bodyPr>
          <a:lstStyle/>
          <a:p>
            <a:pPr algn="l">
              <a:lnSpc>
                <a:spcPts val="3483"/>
              </a:lnSpc>
            </a:pPr>
            <a:r>
              <a:rPr lang="en-US" sz="2524" spc="247">
                <a:solidFill>
                  <a:srgbClr val="231F20"/>
                </a:solidFill>
                <a:latin typeface="DM Sans"/>
                <a:ea typeface="DM Sans"/>
                <a:cs typeface="DM Sans"/>
                <a:sym typeface="DM Sans"/>
              </a:rPr>
              <a:t>INTRODUCCIÓN</a:t>
            </a:r>
          </a:p>
        </p:txBody>
      </p:sp>
      <p:sp>
        <p:nvSpPr>
          <p:cNvPr name="TextBox 16" id="16"/>
          <p:cNvSpPr txBox="true"/>
          <p:nvPr/>
        </p:nvSpPr>
        <p:spPr>
          <a:xfrm rot="0">
            <a:off x="6788405" y="3884467"/>
            <a:ext cx="6076629" cy="418548"/>
          </a:xfrm>
          <a:prstGeom prst="rect">
            <a:avLst/>
          </a:prstGeom>
        </p:spPr>
        <p:txBody>
          <a:bodyPr anchor="t" rtlCol="false" tIns="0" lIns="0" bIns="0" rIns="0">
            <a:spAutoFit/>
          </a:bodyPr>
          <a:lstStyle/>
          <a:p>
            <a:pPr algn="l">
              <a:lnSpc>
                <a:spcPts val="3483"/>
              </a:lnSpc>
            </a:pPr>
            <a:r>
              <a:rPr lang="en-US" sz="2524" spc="247">
                <a:solidFill>
                  <a:srgbClr val="231F20"/>
                </a:solidFill>
                <a:latin typeface="DM Sans"/>
                <a:ea typeface="DM Sans"/>
                <a:cs typeface="DM Sans"/>
                <a:sym typeface="DM Sans"/>
              </a:rPr>
              <a:t>PROBLEMATICA</a:t>
            </a:r>
          </a:p>
        </p:txBody>
      </p:sp>
      <p:sp>
        <p:nvSpPr>
          <p:cNvPr name="TextBox 17" id="17"/>
          <p:cNvSpPr txBox="true"/>
          <p:nvPr/>
        </p:nvSpPr>
        <p:spPr>
          <a:xfrm rot="0">
            <a:off x="6788405" y="4765624"/>
            <a:ext cx="5790503" cy="418548"/>
          </a:xfrm>
          <a:prstGeom prst="rect">
            <a:avLst/>
          </a:prstGeom>
        </p:spPr>
        <p:txBody>
          <a:bodyPr anchor="t" rtlCol="false" tIns="0" lIns="0" bIns="0" rIns="0">
            <a:spAutoFit/>
          </a:bodyPr>
          <a:lstStyle/>
          <a:p>
            <a:pPr algn="l" marL="0" indent="0" lvl="0">
              <a:lnSpc>
                <a:spcPts val="3483"/>
              </a:lnSpc>
              <a:spcBef>
                <a:spcPct val="0"/>
              </a:spcBef>
            </a:pPr>
            <a:r>
              <a:rPr lang="en-US" sz="2524" spc="247">
                <a:solidFill>
                  <a:srgbClr val="231F20"/>
                </a:solidFill>
                <a:latin typeface="DM Sans"/>
                <a:ea typeface="DM Sans"/>
                <a:cs typeface="DM Sans"/>
                <a:sym typeface="DM Sans"/>
              </a:rPr>
              <a:t>PROPUESTA</a:t>
            </a:r>
          </a:p>
        </p:txBody>
      </p:sp>
      <p:sp>
        <p:nvSpPr>
          <p:cNvPr name="TextBox 18" id="18"/>
          <p:cNvSpPr txBox="true"/>
          <p:nvPr/>
        </p:nvSpPr>
        <p:spPr>
          <a:xfrm rot="0">
            <a:off x="6788405" y="5562744"/>
            <a:ext cx="6076629" cy="418548"/>
          </a:xfrm>
          <a:prstGeom prst="rect">
            <a:avLst/>
          </a:prstGeom>
        </p:spPr>
        <p:txBody>
          <a:bodyPr anchor="t" rtlCol="false" tIns="0" lIns="0" bIns="0" rIns="0">
            <a:spAutoFit/>
          </a:bodyPr>
          <a:lstStyle/>
          <a:p>
            <a:pPr algn="l" marL="0" indent="0" lvl="0">
              <a:lnSpc>
                <a:spcPts val="3483"/>
              </a:lnSpc>
              <a:spcBef>
                <a:spcPct val="0"/>
              </a:spcBef>
            </a:pPr>
            <a:r>
              <a:rPr lang="en-US" sz="2524" spc="247">
                <a:solidFill>
                  <a:srgbClr val="231F20"/>
                </a:solidFill>
                <a:latin typeface="DM Sans"/>
                <a:ea typeface="DM Sans"/>
                <a:cs typeface="DM Sans"/>
                <a:sym typeface="DM Sans"/>
              </a:rPr>
              <a:t>OBJETIVOS</a:t>
            </a:r>
          </a:p>
        </p:txBody>
      </p:sp>
      <p:sp>
        <p:nvSpPr>
          <p:cNvPr name="TextBox 19" id="19"/>
          <p:cNvSpPr txBox="true"/>
          <p:nvPr/>
        </p:nvSpPr>
        <p:spPr>
          <a:xfrm rot="0">
            <a:off x="6788405" y="6355120"/>
            <a:ext cx="6076629" cy="418548"/>
          </a:xfrm>
          <a:prstGeom prst="rect">
            <a:avLst/>
          </a:prstGeom>
        </p:spPr>
        <p:txBody>
          <a:bodyPr anchor="t" rtlCol="false" tIns="0" lIns="0" bIns="0" rIns="0">
            <a:spAutoFit/>
          </a:bodyPr>
          <a:lstStyle/>
          <a:p>
            <a:pPr algn="l" marL="0" indent="0" lvl="0">
              <a:lnSpc>
                <a:spcPts val="3483"/>
              </a:lnSpc>
              <a:spcBef>
                <a:spcPct val="0"/>
              </a:spcBef>
            </a:pPr>
            <a:r>
              <a:rPr lang="en-US" sz="2524" spc="247">
                <a:solidFill>
                  <a:srgbClr val="231F20"/>
                </a:solidFill>
                <a:latin typeface="DM Sans"/>
                <a:ea typeface="DM Sans"/>
                <a:cs typeface="DM Sans"/>
                <a:sym typeface="DM Sans"/>
              </a:rPr>
              <a:t>LENGUAJES Y TECNOLOGÍAS</a:t>
            </a:r>
          </a:p>
        </p:txBody>
      </p:sp>
      <p:sp>
        <p:nvSpPr>
          <p:cNvPr name="TextBox 20" id="20"/>
          <p:cNvSpPr txBox="true"/>
          <p:nvPr/>
        </p:nvSpPr>
        <p:spPr>
          <a:xfrm rot="0">
            <a:off x="6788405" y="7186085"/>
            <a:ext cx="5790503" cy="418548"/>
          </a:xfrm>
          <a:prstGeom prst="rect">
            <a:avLst/>
          </a:prstGeom>
        </p:spPr>
        <p:txBody>
          <a:bodyPr anchor="t" rtlCol="false" tIns="0" lIns="0" bIns="0" rIns="0">
            <a:spAutoFit/>
          </a:bodyPr>
          <a:lstStyle/>
          <a:p>
            <a:pPr algn="l" marL="0" indent="0" lvl="0">
              <a:lnSpc>
                <a:spcPts val="3483"/>
              </a:lnSpc>
              <a:spcBef>
                <a:spcPct val="0"/>
              </a:spcBef>
            </a:pPr>
            <a:r>
              <a:rPr lang="en-US" sz="2524" spc="247">
                <a:solidFill>
                  <a:srgbClr val="231F20"/>
                </a:solidFill>
                <a:latin typeface="DM Sans"/>
                <a:ea typeface="DM Sans"/>
                <a:cs typeface="DM Sans"/>
                <a:sym typeface="DM Sans"/>
              </a:rPr>
              <a:t>ESTADO DEL ARTE</a:t>
            </a:r>
          </a:p>
        </p:txBody>
      </p:sp>
      <p:sp>
        <p:nvSpPr>
          <p:cNvPr name="TextBox 21" id="21"/>
          <p:cNvSpPr txBox="true"/>
          <p:nvPr/>
        </p:nvSpPr>
        <p:spPr>
          <a:xfrm rot="0">
            <a:off x="6788405" y="8849001"/>
            <a:ext cx="6076629" cy="418548"/>
          </a:xfrm>
          <a:prstGeom prst="rect">
            <a:avLst/>
          </a:prstGeom>
        </p:spPr>
        <p:txBody>
          <a:bodyPr anchor="t" rtlCol="false" tIns="0" lIns="0" bIns="0" rIns="0">
            <a:spAutoFit/>
          </a:bodyPr>
          <a:lstStyle/>
          <a:p>
            <a:pPr algn="l" marL="0" indent="0" lvl="0">
              <a:lnSpc>
                <a:spcPts val="3483"/>
              </a:lnSpc>
              <a:spcBef>
                <a:spcPct val="0"/>
              </a:spcBef>
            </a:pPr>
            <a:r>
              <a:rPr lang="en-US" sz="2524" spc="247">
                <a:solidFill>
                  <a:srgbClr val="231F20"/>
                </a:solidFill>
                <a:latin typeface="DM Sans"/>
                <a:ea typeface="DM Sans"/>
                <a:cs typeface="DM Sans"/>
                <a:sym typeface="DM Sans"/>
              </a:rPr>
              <a:t>REFERENCIAS</a:t>
            </a:r>
          </a:p>
        </p:txBody>
      </p:sp>
      <p:sp>
        <p:nvSpPr>
          <p:cNvPr name="TextBox 22" id="22"/>
          <p:cNvSpPr txBox="true"/>
          <p:nvPr/>
        </p:nvSpPr>
        <p:spPr>
          <a:xfrm rot="0">
            <a:off x="6788405" y="8036377"/>
            <a:ext cx="6076629" cy="418548"/>
          </a:xfrm>
          <a:prstGeom prst="rect">
            <a:avLst/>
          </a:prstGeom>
        </p:spPr>
        <p:txBody>
          <a:bodyPr anchor="t" rtlCol="false" tIns="0" lIns="0" bIns="0" rIns="0">
            <a:spAutoFit/>
          </a:bodyPr>
          <a:lstStyle/>
          <a:p>
            <a:pPr algn="l" marL="0" indent="0" lvl="0">
              <a:lnSpc>
                <a:spcPts val="3483"/>
              </a:lnSpc>
              <a:spcBef>
                <a:spcPct val="0"/>
              </a:spcBef>
            </a:pPr>
            <a:r>
              <a:rPr lang="en-US" sz="2524" spc="247">
                <a:solidFill>
                  <a:srgbClr val="231F20"/>
                </a:solidFill>
                <a:latin typeface="DM Sans"/>
                <a:ea typeface="DM Sans"/>
                <a:cs typeface="DM Sans"/>
                <a:sym typeface="DM Sans"/>
              </a:rPr>
              <a:t>CRONOGRAMA</a:t>
            </a:r>
          </a:p>
        </p:txBody>
      </p:sp>
      <p:sp>
        <p:nvSpPr>
          <p:cNvPr name="TextBox 23" id="23"/>
          <p:cNvSpPr txBox="true"/>
          <p:nvPr/>
        </p:nvSpPr>
        <p:spPr>
          <a:xfrm rot="0">
            <a:off x="5431929" y="8802864"/>
            <a:ext cx="937219" cy="514350"/>
          </a:xfrm>
          <a:prstGeom prst="rect">
            <a:avLst/>
          </a:prstGeom>
        </p:spPr>
        <p:txBody>
          <a:bodyPr anchor="t" rtlCol="false" tIns="0" lIns="0" bIns="0" rIns="0">
            <a:spAutoFit/>
          </a:bodyPr>
          <a:lstStyle/>
          <a:p>
            <a:pPr algn="ctr">
              <a:lnSpc>
                <a:spcPts val="4199"/>
              </a:lnSpc>
            </a:pPr>
            <a:r>
              <a:rPr lang="en-US" b="true" sz="3499" i="true">
                <a:solidFill>
                  <a:srgbClr val="363636"/>
                </a:solidFill>
                <a:latin typeface="Oswald Bold"/>
                <a:ea typeface="Oswald Bold"/>
                <a:cs typeface="Oswald Bold"/>
                <a:sym typeface="Oswald Bold"/>
              </a:rPr>
              <a:t>08</a:t>
            </a:r>
          </a:p>
        </p:txBody>
      </p:sp>
      <p:sp>
        <p:nvSpPr>
          <p:cNvPr name="TextBox 24" id="24"/>
          <p:cNvSpPr txBox="true"/>
          <p:nvPr/>
        </p:nvSpPr>
        <p:spPr>
          <a:xfrm rot="0">
            <a:off x="17444834" y="9563463"/>
            <a:ext cx="182166" cy="476250"/>
          </a:xfrm>
          <a:prstGeom prst="rect">
            <a:avLst/>
          </a:prstGeom>
        </p:spPr>
        <p:txBody>
          <a:bodyPr anchor="t" rtlCol="false" tIns="0" lIns="0" bIns="0" rIns="0">
            <a:spAutoFit/>
          </a:bodyPr>
          <a:lstStyle/>
          <a:p>
            <a:pPr algn="ctr">
              <a:lnSpc>
                <a:spcPts val="3899"/>
              </a:lnSpc>
              <a:spcBef>
                <a:spcPct val="0"/>
              </a:spcBef>
            </a:pPr>
            <a:r>
              <a:rPr lang="en-US" sz="2999">
                <a:solidFill>
                  <a:srgbClr val="000000"/>
                </a:solidFill>
                <a:latin typeface="Oswald"/>
                <a:ea typeface="Oswald"/>
                <a:cs typeface="Oswald"/>
                <a:sym typeface="Oswald"/>
              </a:rPr>
              <a:t>2</a:t>
            </a:r>
          </a:p>
        </p:txBody>
      </p:sp>
    </p:spTree>
  </p:cSld>
  <p:clrMapOvr>
    <a:masterClrMapping/>
  </p:clrMapOvr>
  <p:transition spd="fast">
    <p:fade/>
  </p:transition>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sp>
        <p:nvSpPr>
          <p:cNvPr name="Freeform 2" id="2"/>
          <p:cNvSpPr/>
          <p:nvPr/>
        </p:nvSpPr>
        <p:spPr>
          <a:xfrm flipH="false" flipV="false" rot="0">
            <a:off x="1782167" y="1438639"/>
            <a:ext cx="14723666" cy="8601075"/>
          </a:xfrm>
          <a:custGeom>
            <a:avLst/>
            <a:gdLst/>
            <a:ahLst/>
            <a:cxnLst/>
            <a:rect r="r" b="b" t="t" l="l"/>
            <a:pathLst>
              <a:path h="8601075" w="14723666">
                <a:moveTo>
                  <a:pt x="0" y="0"/>
                </a:moveTo>
                <a:lnTo>
                  <a:pt x="14723666" y="0"/>
                </a:lnTo>
                <a:lnTo>
                  <a:pt x="14723666" y="8601075"/>
                </a:lnTo>
                <a:lnTo>
                  <a:pt x="0" y="8601075"/>
                </a:lnTo>
                <a:lnTo>
                  <a:pt x="0" y="0"/>
                </a:lnTo>
                <a:close/>
              </a:path>
            </a:pathLst>
          </a:custGeom>
          <a:blipFill>
            <a:blip r:embed="rId2"/>
            <a:stretch>
              <a:fillRect l="0" t="0" r="0" b="0"/>
            </a:stretch>
          </a:blipFill>
        </p:spPr>
      </p:sp>
      <p:sp>
        <p:nvSpPr>
          <p:cNvPr name="TextBox 3" id="3"/>
          <p:cNvSpPr txBox="true"/>
          <p:nvPr/>
        </p:nvSpPr>
        <p:spPr>
          <a:xfrm rot="0">
            <a:off x="414867" y="402167"/>
            <a:ext cx="10729908" cy="754380"/>
          </a:xfrm>
          <a:prstGeom prst="rect">
            <a:avLst/>
          </a:prstGeom>
        </p:spPr>
        <p:txBody>
          <a:bodyPr anchor="t" rtlCol="false" tIns="0" lIns="0" bIns="0" rIns="0">
            <a:spAutoFit/>
          </a:bodyPr>
          <a:lstStyle/>
          <a:p>
            <a:pPr algn="l" marL="0" indent="0" lvl="0">
              <a:lnSpc>
                <a:spcPts val="6210"/>
              </a:lnSpc>
              <a:spcBef>
                <a:spcPct val="0"/>
              </a:spcBef>
            </a:pPr>
            <a:r>
              <a:rPr lang="en-US" b="true" sz="4500" spc="441">
                <a:solidFill>
                  <a:srgbClr val="231F20"/>
                </a:solidFill>
                <a:latin typeface="Oswald Bold"/>
                <a:ea typeface="Oswald Bold"/>
                <a:cs typeface="Oswald Bold"/>
                <a:sym typeface="Oswald Bold"/>
              </a:rPr>
              <a:t>CRONOGRAMA DE ACTIVIDADES - PT 2</a:t>
            </a:r>
          </a:p>
        </p:txBody>
      </p:sp>
      <p:sp>
        <p:nvSpPr>
          <p:cNvPr name="TextBox 4" id="4"/>
          <p:cNvSpPr txBox="true"/>
          <p:nvPr/>
        </p:nvSpPr>
        <p:spPr>
          <a:xfrm rot="0">
            <a:off x="17346384" y="9563463"/>
            <a:ext cx="379065" cy="476250"/>
          </a:xfrm>
          <a:prstGeom prst="rect">
            <a:avLst/>
          </a:prstGeom>
        </p:spPr>
        <p:txBody>
          <a:bodyPr anchor="t" rtlCol="false" tIns="0" lIns="0" bIns="0" rIns="0">
            <a:spAutoFit/>
          </a:bodyPr>
          <a:lstStyle/>
          <a:p>
            <a:pPr algn="ctr">
              <a:lnSpc>
                <a:spcPts val="3899"/>
              </a:lnSpc>
              <a:spcBef>
                <a:spcPct val="0"/>
              </a:spcBef>
            </a:pPr>
            <a:r>
              <a:rPr lang="en-US" sz="2999">
                <a:solidFill>
                  <a:srgbClr val="000000"/>
                </a:solidFill>
                <a:latin typeface="Oswald"/>
                <a:ea typeface="Oswald"/>
                <a:cs typeface="Oswald"/>
                <a:sym typeface="Oswald"/>
              </a:rPr>
              <a:t>20</a:t>
            </a:r>
          </a:p>
        </p:txBody>
      </p:sp>
    </p:spTree>
  </p:cSld>
  <p:clrMapOvr>
    <a:masterClrMapping/>
  </p:clrMapOvr>
  <p:transition spd="fast">
    <p:fade/>
  </p:transition>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sp>
        <p:nvSpPr>
          <p:cNvPr name="Freeform 2" id="2"/>
          <p:cNvSpPr/>
          <p:nvPr/>
        </p:nvSpPr>
        <p:spPr>
          <a:xfrm flipH="false" flipV="false" rot="0">
            <a:off x="692983" y="3238500"/>
            <a:ext cx="16902033" cy="3810000"/>
          </a:xfrm>
          <a:custGeom>
            <a:avLst/>
            <a:gdLst/>
            <a:ahLst/>
            <a:cxnLst/>
            <a:rect r="r" b="b" t="t" l="l"/>
            <a:pathLst>
              <a:path h="3810000" w="16902033">
                <a:moveTo>
                  <a:pt x="0" y="0"/>
                </a:moveTo>
                <a:lnTo>
                  <a:pt x="16902034" y="0"/>
                </a:lnTo>
                <a:lnTo>
                  <a:pt x="16902034" y="3810000"/>
                </a:lnTo>
                <a:lnTo>
                  <a:pt x="0" y="3810000"/>
                </a:lnTo>
                <a:lnTo>
                  <a:pt x="0" y="0"/>
                </a:lnTo>
                <a:close/>
              </a:path>
            </a:pathLst>
          </a:custGeom>
          <a:blipFill>
            <a:blip r:embed="rId2"/>
            <a:stretch>
              <a:fillRect l="0" t="0" r="0" b="0"/>
            </a:stretch>
          </a:blipFill>
        </p:spPr>
      </p:sp>
      <p:sp>
        <p:nvSpPr>
          <p:cNvPr name="TextBox 3" id="3"/>
          <p:cNvSpPr txBox="true"/>
          <p:nvPr/>
        </p:nvSpPr>
        <p:spPr>
          <a:xfrm rot="0">
            <a:off x="414867" y="402167"/>
            <a:ext cx="11741567" cy="754380"/>
          </a:xfrm>
          <a:prstGeom prst="rect">
            <a:avLst/>
          </a:prstGeom>
        </p:spPr>
        <p:txBody>
          <a:bodyPr anchor="t" rtlCol="false" tIns="0" lIns="0" bIns="0" rIns="0">
            <a:spAutoFit/>
          </a:bodyPr>
          <a:lstStyle/>
          <a:p>
            <a:pPr algn="l" marL="0" indent="0" lvl="0">
              <a:lnSpc>
                <a:spcPts val="6210"/>
              </a:lnSpc>
              <a:spcBef>
                <a:spcPct val="0"/>
              </a:spcBef>
            </a:pPr>
            <a:r>
              <a:rPr lang="en-US" b="true" sz="4500" spc="441">
                <a:solidFill>
                  <a:srgbClr val="231F20"/>
                </a:solidFill>
                <a:latin typeface="Oswald Bold"/>
                <a:ea typeface="Oswald Bold"/>
                <a:cs typeface="Oswald Bold"/>
                <a:sym typeface="Oswald Bold"/>
              </a:rPr>
              <a:t>CRONOGRAMA DE ACTIVIDADES - PT 3</a:t>
            </a:r>
          </a:p>
        </p:txBody>
      </p:sp>
      <p:sp>
        <p:nvSpPr>
          <p:cNvPr name="TextBox 4" id="4"/>
          <p:cNvSpPr txBox="true"/>
          <p:nvPr/>
        </p:nvSpPr>
        <p:spPr>
          <a:xfrm rot="0">
            <a:off x="17369452" y="9563463"/>
            <a:ext cx="332929" cy="476250"/>
          </a:xfrm>
          <a:prstGeom prst="rect">
            <a:avLst/>
          </a:prstGeom>
        </p:spPr>
        <p:txBody>
          <a:bodyPr anchor="t" rtlCol="false" tIns="0" lIns="0" bIns="0" rIns="0">
            <a:spAutoFit/>
          </a:bodyPr>
          <a:lstStyle/>
          <a:p>
            <a:pPr algn="ctr">
              <a:lnSpc>
                <a:spcPts val="3899"/>
              </a:lnSpc>
              <a:spcBef>
                <a:spcPct val="0"/>
              </a:spcBef>
            </a:pPr>
            <a:r>
              <a:rPr lang="en-US" sz="2999">
                <a:solidFill>
                  <a:srgbClr val="000000"/>
                </a:solidFill>
                <a:latin typeface="Oswald"/>
                <a:ea typeface="Oswald"/>
                <a:cs typeface="Oswald"/>
                <a:sym typeface="Oswald"/>
              </a:rPr>
              <a:t>21</a:t>
            </a:r>
          </a:p>
        </p:txBody>
      </p:sp>
    </p:spTree>
  </p:cSld>
  <p:clrMapOvr>
    <a:masterClrMapping/>
  </p:clrMapOvr>
  <p:transition spd="fast">
    <p:fade/>
  </p:transition>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sp>
        <p:nvSpPr>
          <p:cNvPr name="Freeform 2" id="2"/>
          <p:cNvSpPr/>
          <p:nvPr/>
        </p:nvSpPr>
        <p:spPr>
          <a:xfrm flipH="false" flipV="false" rot="887923">
            <a:off x="12584030" y="-4833083"/>
            <a:ext cx="7032580" cy="7216267"/>
          </a:xfrm>
          <a:custGeom>
            <a:avLst/>
            <a:gdLst/>
            <a:ahLst/>
            <a:cxnLst/>
            <a:rect r="r" b="b" t="t" l="l"/>
            <a:pathLst>
              <a:path h="7216267" w="7032580">
                <a:moveTo>
                  <a:pt x="0" y="0"/>
                </a:moveTo>
                <a:lnTo>
                  <a:pt x="7032581" y="0"/>
                </a:lnTo>
                <a:lnTo>
                  <a:pt x="7032581" y="7216267"/>
                </a:lnTo>
                <a:lnTo>
                  <a:pt x="0" y="721626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306923" y="933450"/>
            <a:ext cx="12934131" cy="931545"/>
          </a:xfrm>
          <a:prstGeom prst="rect">
            <a:avLst/>
          </a:prstGeom>
        </p:spPr>
        <p:txBody>
          <a:bodyPr anchor="t" rtlCol="false" tIns="0" lIns="0" bIns="0" rIns="0">
            <a:spAutoFit/>
          </a:bodyPr>
          <a:lstStyle/>
          <a:p>
            <a:pPr algn="l" marL="0" indent="0" lvl="0">
              <a:lnSpc>
                <a:spcPts val="7589"/>
              </a:lnSpc>
              <a:spcBef>
                <a:spcPct val="0"/>
              </a:spcBef>
            </a:pPr>
            <a:r>
              <a:rPr lang="en-US" b="true" sz="5499" spc="538">
                <a:solidFill>
                  <a:srgbClr val="231F20"/>
                </a:solidFill>
                <a:latin typeface="Oswald Bold"/>
                <a:ea typeface="Oswald Bold"/>
                <a:cs typeface="Oswald Bold"/>
                <a:sym typeface="Oswald Bold"/>
              </a:rPr>
              <a:t>BIBLIOGRAFÍA</a:t>
            </a:r>
          </a:p>
        </p:txBody>
      </p:sp>
      <p:sp>
        <p:nvSpPr>
          <p:cNvPr name="TextBox 4" id="4"/>
          <p:cNvSpPr txBox="true"/>
          <p:nvPr/>
        </p:nvSpPr>
        <p:spPr>
          <a:xfrm rot="0">
            <a:off x="306923" y="2581910"/>
            <a:ext cx="17674153" cy="6676390"/>
          </a:xfrm>
          <a:prstGeom prst="rect">
            <a:avLst/>
          </a:prstGeom>
        </p:spPr>
        <p:txBody>
          <a:bodyPr anchor="t" rtlCol="false" tIns="0" lIns="0" bIns="0" rIns="0">
            <a:spAutoFit/>
          </a:bodyPr>
          <a:lstStyle/>
          <a:p>
            <a:pPr algn="l" marL="496569" indent="-248284" lvl="1">
              <a:lnSpc>
                <a:spcPts val="2989"/>
              </a:lnSpc>
              <a:buFont typeface="Arial"/>
              <a:buChar char="•"/>
            </a:pPr>
            <a:r>
              <a:rPr lang="en-US" sz="2299">
                <a:solidFill>
                  <a:srgbClr val="231F20"/>
                </a:solidFill>
                <a:latin typeface="Open Sauce"/>
                <a:ea typeface="Open Sauce"/>
                <a:cs typeface="Open Sauce"/>
                <a:sym typeface="Open Sauce"/>
              </a:rPr>
              <a:t>M. Hall and W. L. Hosch, "A Brief History of Google Workspace," 20 Agosto 2024. [Online]. Available: https://www.britannica.com/money/Google-Inc. [Accessed 22 Agosto 2024].</a:t>
            </a:r>
          </a:p>
          <a:p>
            <a:pPr algn="l" marL="496569" indent="-248284" lvl="1">
              <a:lnSpc>
                <a:spcPts val="2989"/>
              </a:lnSpc>
              <a:buFont typeface="Arial"/>
              <a:buChar char="•"/>
            </a:pPr>
            <a:r>
              <a:rPr lang="en-US" sz="2299">
                <a:solidFill>
                  <a:srgbClr val="231F20"/>
                </a:solidFill>
                <a:latin typeface="Open Sauce"/>
                <a:ea typeface="Open Sauce"/>
                <a:cs typeface="Open Sauce"/>
                <a:sym typeface="Open Sauce"/>
              </a:rPr>
              <a:t>S. Chipman, "Google," 25 Marzo 2023. [Online]. Available: https://www.lexnetcg.com/blog/google-workspace/brief-history/. [Accessed 22 Agosto 2024].</a:t>
            </a:r>
          </a:p>
          <a:p>
            <a:pPr algn="l" marL="496569" indent="-248284" lvl="1">
              <a:lnSpc>
                <a:spcPts val="2989"/>
              </a:lnSpc>
              <a:buFont typeface="Arial"/>
              <a:buChar char="•"/>
            </a:pPr>
            <a:r>
              <a:rPr lang="en-US" sz="2299">
                <a:solidFill>
                  <a:srgbClr val="231F20"/>
                </a:solidFill>
                <a:latin typeface="Open Sauce"/>
                <a:ea typeface="Open Sauce"/>
                <a:cs typeface="Open Sauce"/>
                <a:sym typeface="Open Sauce"/>
              </a:rPr>
              <a:t>H. Naveed, A. U. Khan, S. Qiu, M. Saqib, S. Anwar, M. Usman, N. Akhtar, N. Barnes and A. Mian, "A Comprehensive Overview of Large Language Models," 12 Julio 2023. [Online]. Available: https://arxiv.org/abs/2307.06435. [Accessed 22 Agosto 2024].</a:t>
            </a:r>
          </a:p>
          <a:p>
            <a:pPr algn="l" marL="496569" indent="-248284" lvl="1">
              <a:lnSpc>
                <a:spcPts val="2989"/>
              </a:lnSpc>
              <a:buFont typeface="Arial"/>
              <a:buChar char="•"/>
            </a:pPr>
            <a:r>
              <a:rPr lang="en-US" sz="2299">
                <a:solidFill>
                  <a:srgbClr val="231F20"/>
                </a:solidFill>
                <a:latin typeface="Open Sauce"/>
                <a:ea typeface="Open Sauce"/>
                <a:cs typeface="Open Sauce"/>
                <a:sym typeface="Open Sauce"/>
              </a:rPr>
              <a:t>S. Kahane, "What Is a Natural Language and How to Describe It? Meaning-Text Approaches in Contrast with Generative Approaches," in Computational Linguistics and Intelligent Text Processing, Second International Conference, Mexico City, 2001. </a:t>
            </a:r>
          </a:p>
          <a:p>
            <a:pPr algn="l" marL="496569" indent="-248284" lvl="1">
              <a:lnSpc>
                <a:spcPts val="2989"/>
              </a:lnSpc>
              <a:buFont typeface="Arial"/>
              <a:buChar char="•"/>
            </a:pPr>
            <a:r>
              <a:rPr lang="en-US" sz="2299">
                <a:solidFill>
                  <a:srgbClr val="231F20"/>
                </a:solidFill>
                <a:latin typeface="Open Sauce"/>
                <a:ea typeface="Open Sauce"/>
                <a:cs typeface="Open Sauce"/>
                <a:sym typeface="Open Sauce"/>
              </a:rPr>
              <a:t>N. Hardeniya, J. Perkins, D. Chopra, N. Joshi and I. Mathur, Natural Language Processing: Python and NLTK, Birmingham: Packt, 2016. </a:t>
            </a:r>
          </a:p>
          <a:p>
            <a:pPr algn="l" marL="496569" indent="-248284" lvl="1">
              <a:lnSpc>
                <a:spcPts val="2989"/>
              </a:lnSpc>
              <a:buFont typeface="Arial"/>
              <a:buChar char="•"/>
            </a:pPr>
            <a:r>
              <a:rPr lang="en-US" sz="2299">
                <a:solidFill>
                  <a:srgbClr val="231F20"/>
                </a:solidFill>
                <a:latin typeface="Open Sauce"/>
                <a:ea typeface="Open Sauce"/>
                <a:cs typeface="Open Sauce"/>
                <a:sym typeface="Open Sauce"/>
              </a:rPr>
              <a:t>E. Adamopoulou and L. Moussiades, "Chatbots: History, technology, and applications," Machine Learning with Applications, vol. 2, no. 100006, p. 2, 2020. </a:t>
            </a:r>
          </a:p>
          <a:p>
            <a:pPr algn="l" marL="496569" indent="-248284" lvl="1">
              <a:lnSpc>
                <a:spcPts val="2989"/>
              </a:lnSpc>
              <a:buFont typeface="Arial"/>
              <a:buChar char="•"/>
            </a:pPr>
            <a:r>
              <a:rPr lang="en-US" sz="2299">
                <a:solidFill>
                  <a:srgbClr val="231F20"/>
                </a:solidFill>
                <a:latin typeface="Open Sauce"/>
                <a:ea typeface="Open Sauce"/>
                <a:cs typeface="Open Sauce"/>
                <a:sym typeface="Open Sauce"/>
              </a:rPr>
              <a:t>M. Maryamah, M. M. Irfani, E. B. T. Raharjo, N. A. Rahmi, M. Ghami and I. K. Raharjana, "Chatbots in Academia: A Retrieval-Augmented Generation Approach for Improved Efficient Information Access," in 2024 16th International Conference on Knowledge and Smart Technology (KST), Krabi, 2024. </a:t>
            </a:r>
          </a:p>
          <a:p>
            <a:pPr algn="l">
              <a:lnSpc>
                <a:spcPts val="2989"/>
              </a:lnSpc>
              <a:spcBef>
                <a:spcPct val="0"/>
              </a:spcBef>
            </a:pPr>
          </a:p>
        </p:txBody>
      </p:sp>
      <p:sp>
        <p:nvSpPr>
          <p:cNvPr name="TextBox 5" id="5"/>
          <p:cNvSpPr txBox="true"/>
          <p:nvPr/>
        </p:nvSpPr>
        <p:spPr>
          <a:xfrm rot="0">
            <a:off x="17353825" y="9563463"/>
            <a:ext cx="364182" cy="476250"/>
          </a:xfrm>
          <a:prstGeom prst="rect">
            <a:avLst/>
          </a:prstGeom>
        </p:spPr>
        <p:txBody>
          <a:bodyPr anchor="t" rtlCol="false" tIns="0" lIns="0" bIns="0" rIns="0">
            <a:spAutoFit/>
          </a:bodyPr>
          <a:lstStyle/>
          <a:p>
            <a:pPr algn="ctr">
              <a:lnSpc>
                <a:spcPts val="3899"/>
              </a:lnSpc>
              <a:spcBef>
                <a:spcPct val="0"/>
              </a:spcBef>
            </a:pPr>
            <a:r>
              <a:rPr lang="en-US" sz="2999">
                <a:solidFill>
                  <a:srgbClr val="000000"/>
                </a:solidFill>
                <a:latin typeface="Oswald"/>
                <a:ea typeface="Oswald"/>
                <a:cs typeface="Oswald"/>
                <a:sym typeface="Oswald"/>
              </a:rPr>
              <a:t>22</a:t>
            </a:r>
          </a:p>
        </p:txBody>
      </p:sp>
    </p:spTree>
  </p:cSld>
  <p:clrMapOvr>
    <a:masterClrMapping/>
  </p:clrMapOvr>
  <p:transition spd="fast">
    <p:cover dir="d"/>
  </p:transition>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7659121">
            <a:off x="9797810" y="3483379"/>
            <a:ext cx="11255847" cy="11549843"/>
          </a:xfrm>
          <a:custGeom>
            <a:avLst/>
            <a:gdLst/>
            <a:ahLst/>
            <a:cxnLst/>
            <a:rect r="r" b="b" t="t" l="l"/>
            <a:pathLst>
              <a:path h="11549843" w="11255847">
                <a:moveTo>
                  <a:pt x="0" y="0"/>
                </a:moveTo>
                <a:lnTo>
                  <a:pt x="11255846" y="0"/>
                </a:lnTo>
                <a:lnTo>
                  <a:pt x="11255846" y="11549842"/>
                </a:lnTo>
                <a:lnTo>
                  <a:pt x="0" y="1154984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4030118" y="-2942948"/>
            <a:ext cx="9022634" cy="9258300"/>
          </a:xfrm>
          <a:custGeom>
            <a:avLst/>
            <a:gdLst/>
            <a:ahLst/>
            <a:cxnLst/>
            <a:rect r="r" b="b" t="t" l="l"/>
            <a:pathLst>
              <a:path h="9258300" w="9022634">
                <a:moveTo>
                  <a:pt x="0" y="0"/>
                </a:moveTo>
                <a:lnTo>
                  <a:pt x="9022634" y="0"/>
                </a:lnTo>
                <a:lnTo>
                  <a:pt x="9022634" y="9258300"/>
                </a:lnTo>
                <a:lnTo>
                  <a:pt x="0" y="92583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5" id="5"/>
          <p:cNvSpPr txBox="true"/>
          <p:nvPr/>
        </p:nvSpPr>
        <p:spPr>
          <a:xfrm rot="0">
            <a:off x="2745161" y="4214812"/>
            <a:ext cx="6398839" cy="1685926"/>
          </a:xfrm>
          <a:prstGeom prst="rect">
            <a:avLst/>
          </a:prstGeom>
        </p:spPr>
        <p:txBody>
          <a:bodyPr anchor="t" rtlCol="false" tIns="0" lIns="0" bIns="0" rIns="0">
            <a:spAutoFit/>
          </a:bodyPr>
          <a:lstStyle/>
          <a:p>
            <a:pPr algn="ctr">
              <a:lnSpc>
                <a:spcPts val="13799"/>
              </a:lnSpc>
            </a:pPr>
            <a:r>
              <a:rPr lang="en-US" b="true" sz="9999" spc="979">
                <a:solidFill>
                  <a:srgbClr val="231F20"/>
                </a:solidFill>
                <a:latin typeface="Oswald Bold"/>
                <a:ea typeface="Oswald Bold"/>
                <a:cs typeface="Oswald Bold"/>
                <a:sym typeface="Oswald Bold"/>
              </a:rPr>
              <a:t>GRACIAS</a:t>
            </a:r>
          </a:p>
        </p:txBody>
      </p:sp>
      <p:sp>
        <p:nvSpPr>
          <p:cNvPr name="Freeform 6" id="6"/>
          <p:cNvSpPr/>
          <p:nvPr/>
        </p:nvSpPr>
        <p:spPr>
          <a:xfrm flipH="false" flipV="false" rot="0">
            <a:off x="13215525" y="526915"/>
            <a:ext cx="1159287" cy="1159287"/>
          </a:xfrm>
          <a:custGeom>
            <a:avLst/>
            <a:gdLst/>
            <a:ahLst/>
            <a:cxnLst/>
            <a:rect r="r" b="b" t="t" l="l"/>
            <a:pathLst>
              <a:path h="1159287" w="1159287">
                <a:moveTo>
                  <a:pt x="0" y="0"/>
                </a:moveTo>
                <a:lnTo>
                  <a:pt x="1159287" y="0"/>
                </a:lnTo>
                <a:lnTo>
                  <a:pt x="1159287" y="1159287"/>
                </a:lnTo>
                <a:lnTo>
                  <a:pt x="0" y="1159287"/>
                </a:lnTo>
                <a:lnTo>
                  <a:pt x="0" y="0"/>
                </a:lnTo>
                <a:close/>
              </a:path>
            </a:pathLst>
          </a:custGeom>
          <a:blipFill>
            <a:blip r:embed="rId5"/>
            <a:stretch>
              <a:fillRect l="0" t="0" r="0" b="0"/>
            </a:stretch>
          </a:blipFill>
        </p:spPr>
      </p:sp>
      <p:sp>
        <p:nvSpPr>
          <p:cNvPr name="Freeform 7" id="7"/>
          <p:cNvSpPr/>
          <p:nvPr/>
        </p:nvSpPr>
        <p:spPr>
          <a:xfrm flipH="false" flipV="false" rot="0">
            <a:off x="9972309" y="526915"/>
            <a:ext cx="2195466" cy="1039907"/>
          </a:xfrm>
          <a:custGeom>
            <a:avLst/>
            <a:gdLst/>
            <a:ahLst/>
            <a:cxnLst/>
            <a:rect r="r" b="b" t="t" l="l"/>
            <a:pathLst>
              <a:path h="1039907" w="2195466">
                <a:moveTo>
                  <a:pt x="0" y="0"/>
                </a:moveTo>
                <a:lnTo>
                  <a:pt x="2195466" y="0"/>
                </a:lnTo>
                <a:lnTo>
                  <a:pt x="2195466" y="1039908"/>
                </a:lnTo>
                <a:lnTo>
                  <a:pt x="0" y="103990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15425733" y="526915"/>
            <a:ext cx="2285950" cy="1039907"/>
          </a:xfrm>
          <a:custGeom>
            <a:avLst/>
            <a:gdLst/>
            <a:ahLst/>
            <a:cxnLst/>
            <a:rect r="r" b="b" t="t" l="l"/>
            <a:pathLst>
              <a:path h="1039907" w="2285950">
                <a:moveTo>
                  <a:pt x="0" y="0"/>
                </a:moveTo>
                <a:lnTo>
                  <a:pt x="2285950" y="0"/>
                </a:lnTo>
                <a:lnTo>
                  <a:pt x="2285950" y="1039908"/>
                </a:lnTo>
                <a:lnTo>
                  <a:pt x="0" y="1039908"/>
                </a:lnTo>
                <a:lnTo>
                  <a:pt x="0" y="0"/>
                </a:lnTo>
                <a:close/>
              </a:path>
            </a:pathLst>
          </a:custGeom>
          <a:blipFill>
            <a:blip r:embed="rId8"/>
            <a:stretch>
              <a:fillRect l="0" t="0" r="0" b="0"/>
            </a:stretch>
          </a:blipFill>
        </p:spPr>
      </p:sp>
    </p:spTree>
  </p:cSld>
  <p:clrMapOvr>
    <a:masterClrMapping/>
  </p:clrMapOvr>
  <p:transition spd="fast">
    <p:circle/>
  </p:transition>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3"/>
            <a:stretch>
              <a:fillRect l="0" t="-38888" r="0" b="-38888"/>
            </a:stretch>
          </a:blipFill>
        </p:spPr>
      </p:sp>
      <p:grpSp>
        <p:nvGrpSpPr>
          <p:cNvPr name="Group 3" id="3"/>
          <p:cNvGrpSpPr/>
          <p:nvPr/>
        </p:nvGrpSpPr>
        <p:grpSpPr>
          <a:xfrm rot="0">
            <a:off x="13662994" y="337474"/>
            <a:ext cx="4296549" cy="9570246"/>
            <a:chOff x="0" y="0"/>
            <a:chExt cx="1131601" cy="2520559"/>
          </a:xfrm>
        </p:grpSpPr>
        <p:sp>
          <p:nvSpPr>
            <p:cNvPr name="Freeform 4" id="4"/>
            <p:cNvSpPr/>
            <p:nvPr/>
          </p:nvSpPr>
          <p:spPr>
            <a:xfrm flipH="false" flipV="false" rot="0">
              <a:off x="0" y="0"/>
              <a:ext cx="1131601" cy="2520559"/>
            </a:xfrm>
            <a:custGeom>
              <a:avLst/>
              <a:gdLst/>
              <a:ahLst/>
              <a:cxnLst/>
              <a:rect r="r" b="b" t="t" l="l"/>
              <a:pathLst>
                <a:path h="2520559" w="1131601">
                  <a:moveTo>
                    <a:pt x="0" y="0"/>
                  </a:moveTo>
                  <a:lnTo>
                    <a:pt x="1131601" y="0"/>
                  </a:lnTo>
                  <a:lnTo>
                    <a:pt x="1131601" y="2520559"/>
                  </a:lnTo>
                  <a:lnTo>
                    <a:pt x="0" y="2520559"/>
                  </a:lnTo>
                  <a:close/>
                </a:path>
              </a:pathLst>
            </a:custGeom>
            <a:solidFill>
              <a:srgbClr val="CCCCCC"/>
            </a:solidFill>
          </p:spPr>
        </p:sp>
        <p:sp>
          <p:nvSpPr>
            <p:cNvPr name="TextBox 5" id="5"/>
            <p:cNvSpPr txBox="true"/>
            <p:nvPr/>
          </p:nvSpPr>
          <p:spPr>
            <a:xfrm>
              <a:off x="0" y="-19050"/>
              <a:ext cx="1131601" cy="2539609"/>
            </a:xfrm>
            <a:prstGeom prst="rect">
              <a:avLst/>
            </a:prstGeom>
          </p:spPr>
          <p:txBody>
            <a:bodyPr anchor="ctr" rtlCol="false" tIns="50800" lIns="50800" bIns="50800" rIns="50800"/>
            <a:lstStyle/>
            <a:p>
              <a:pPr algn="ctr">
                <a:lnSpc>
                  <a:spcPts val="2859"/>
                </a:lnSpc>
              </a:pPr>
            </a:p>
          </p:txBody>
        </p:sp>
      </p:grpSp>
      <p:grpSp>
        <p:nvGrpSpPr>
          <p:cNvPr name="Group 6" id="6"/>
          <p:cNvGrpSpPr/>
          <p:nvPr/>
        </p:nvGrpSpPr>
        <p:grpSpPr>
          <a:xfrm rot="0">
            <a:off x="2365436" y="2507551"/>
            <a:ext cx="8601634" cy="1449867"/>
            <a:chOff x="0" y="0"/>
            <a:chExt cx="3295658" cy="555507"/>
          </a:xfrm>
        </p:grpSpPr>
        <p:sp>
          <p:nvSpPr>
            <p:cNvPr name="Freeform 7" id="7"/>
            <p:cNvSpPr/>
            <p:nvPr/>
          </p:nvSpPr>
          <p:spPr>
            <a:xfrm flipH="false" flipV="false" rot="0">
              <a:off x="0" y="0"/>
              <a:ext cx="3295658" cy="555507"/>
            </a:xfrm>
            <a:custGeom>
              <a:avLst/>
              <a:gdLst/>
              <a:ahLst/>
              <a:cxnLst/>
              <a:rect r="r" b="b" t="t" l="l"/>
              <a:pathLst>
                <a:path h="555507" w="3295658">
                  <a:moveTo>
                    <a:pt x="0" y="0"/>
                  </a:moveTo>
                  <a:lnTo>
                    <a:pt x="3295658" y="0"/>
                  </a:lnTo>
                  <a:lnTo>
                    <a:pt x="3295658" y="555507"/>
                  </a:lnTo>
                  <a:lnTo>
                    <a:pt x="0" y="555507"/>
                  </a:lnTo>
                  <a:close/>
                </a:path>
              </a:pathLst>
            </a:custGeom>
            <a:solidFill>
              <a:srgbClr val="EFEFEF"/>
            </a:solidFill>
          </p:spPr>
        </p:sp>
        <p:sp>
          <p:nvSpPr>
            <p:cNvPr name="TextBox 8" id="8"/>
            <p:cNvSpPr txBox="true"/>
            <p:nvPr/>
          </p:nvSpPr>
          <p:spPr>
            <a:xfrm>
              <a:off x="0" y="-19050"/>
              <a:ext cx="3295658" cy="574557"/>
            </a:xfrm>
            <a:prstGeom prst="rect">
              <a:avLst/>
            </a:prstGeom>
          </p:spPr>
          <p:txBody>
            <a:bodyPr anchor="ctr" rtlCol="false" tIns="50800" lIns="50800" bIns="50800" rIns="50800"/>
            <a:lstStyle/>
            <a:p>
              <a:pPr algn="ctr">
                <a:lnSpc>
                  <a:spcPts val="2859"/>
                </a:lnSpc>
              </a:pPr>
            </a:p>
          </p:txBody>
        </p:sp>
      </p:grpSp>
      <p:sp>
        <p:nvSpPr>
          <p:cNvPr name="Freeform 9" id="9"/>
          <p:cNvSpPr/>
          <p:nvPr/>
        </p:nvSpPr>
        <p:spPr>
          <a:xfrm flipH="false" flipV="false" rot="0">
            <a:off x="2706165" y="2756960"/>
            <a:ext cx="937215" cy="951048"/>
          </a:xfrm>
          <a:custGeom>
            <a:avLst/>
            <a:gdLst/>
            <a:ahLst/>
            <a:cxnLst/>
            <a:rect r="r" b="b" t="t" l="l"/>
            <a:pathLst>
              <a:path h="951048" w="937215">
                <a:moveTo>
                  <a:pt x="0" y="0"/>
                </a:moveTo>
                <a:lnTo>
                  <a:pt x="937214" y="0"/>
                </a:lnTo>
                <a:lnTo>
                  <a:pt x="937214" y="951049"/>
                </a:lnTo>
                <a:lnTo>
                  <a:pt x="0" y="95104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0" id="10"/>
          <p:cNvGrpSpPr/>
          <p:nvPr/>
        </p:nvGrpSpPr>
        <p:grpSpPr>
          <a:xfrm rot="0">
            <a:off x="2365436" y="4539490"/>
            <a:ext cx="8402752" cy="1843120"/>
            <a:chOff x="0" y="0"/>
            <a:chExt cx="3219458" cy="706179"/>
          </a:xfrm>
        </p:grpSpPr>
        <p:sp>
          <p:nvSpPr>
            <p:cNvPr name="Freeform 11" id="11"/>
            <p:cNvSpPr/>
            <p:nvPr/>
          </p:nvSpPr>
          <p:spPr>
            <a:xfrm flipH="false" flipV="false" rot="0">
              <a:off x="0" y="0"/>
              <a:ext cx="3219458" cy="706179"/>
            </a:xfrm>
            <a:custGeom>
              <a:avLst/>
              <a:gdLst/>
              <a:ahLst/>
              <a:cxnLst/>
              <a:rect r="r" b="b" t="t" l="l"/>
              <a:pathLst>
                <a:path h="706179" w="3219458">
                  <a:moveTo>
                    <a:pt x="0" y="0"/>
                  </a:moveTo>
                  <a:lnTo>
                    <a:pt x="3219458" y="0"/>
                  </a:lnTo>
                  <a:lnTo>
                    <a:pt x="3219458" y="706179"/>
                  </a:lnTo>
                  <a:lnTo>
                    <a:pt x="0" y="706179"/>
                  </a:lnTo>
                  <a:close/>
                </a:path>
              </a:pathLst>
            </a:custGeom>
            <a:solidFill>
              <a:srgbClr val="EFEFEF"/>
            </a:solidFill>
          </p:spPr>
        </p:sp>
        <p:sp>
          <p:nvSpPr>
            <p:cNvPr name="TextBox 12" id="12"/>
            <p:cNvSpPr txBox="true"/>
            <p:nvPr/>
          </p:nvSpPr>
          <p:spPr>
            <a:xfrm>
              <a:off x="0" y="-19050"/>
              <a:ext cx="3219458" cy="725229"/>
            </a:xfrm>
            <a:prstGeom prst="rect">
              <a:avLst/>
            </a:prstGeom>
          </p:spPr>
          <p:txBody>
            <a:bodyPr anchor="ctr" rtlCol="false" tIns="50800" lIns="50800" bIns="50800" rIns="50800"/>
            <a:lstStyle/>
            <a:p>
              <a:pPr algn="ctr">
                <a:lnSpc>
                  <a:spcPts val="2859"/>
                </a:lnSpc>
              </a:pPr>
            </a:p>
          </p:txBody>
        </p:sp>
      </p:grpSp>
      <p:sp>
        <p:nvSpPr>
          <p:cNvPr name="Freeform 13" id="13"/>
          <p:cNvSpPr/>
          <p:nvPr/>
        </p:nvSpPr>
        <p:spPr>
          <a:xfrm flipH="false" flipV="false" rot="0">
            <a:off x="2588681" y="5074230"/>
            <a:ext cx="1172181" cy="773640"/>
          </a:xfrm>
          <a:custGeom>
            <a:avLst/>
            <a:gdLst/>
            <a:ahLst/>
            <a:cxnLst/>
            <a:rect r="r" b="b" t="t" l="l"/>
            <a:pathLst>
              <a:path h="773640" w="1172181">
                <a:moveTo>
                  <a:pt x="0" y="0"/>
                </a:moveTo>
                <a:lnTo>
                  <a:pt x="1172182" y="0"/>
                </a:lnTo>
                <a:lnTo>
                  <a:pt x="1172182" y="773640"/>
                </a:lnTo>
                <a:lnTo>
                  <a:pt x="0" y="77364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14" id="14"/>
          <p:cNvGrpSpPr/>
          <p:nvPr/>
        </p:nvGrpSpPr>
        <p:grpSpPr>
          <a:xfrm rot="0">
            <a:off x="2365436" y="6963635"/>
            <a:ext cx="8402752" cy="1843120"/>
            <a:chOff x="0" y="0"/>
            <a:chExt cx="3219458" cy="706179"/>
          </a:xfrm>
        </p:grpSpPr>
        <p:sp>
          <p:nvSpPr>
            <p:cNvPr name="Freeform 15" id="15"/>
            <p:cNvSpPr/>
            <p:nvPr/>
          </p:nvSpPr>
          <p:spPr>
            <a:xfrm flipH="false" flipV="false" rot="0">
              <a:off x="0" y="0"/>
              <a:ext cx="3219458" cy="706179"/>
            </a:xfrm>
            <a:custGeom>
              <a:avLst/>
              <a:gdLst/>
              <a:ahLst/>
              <a:cxnLst/>
              <a:rect r="r" b="b" t="t" l="l"/>
              <a:pathLst>
                <a:path h="706179" w="3219458">
                  <a:moveTo>
                    <a:pt x="0" y="0"/>
                  </a:moveTo>
                  <a:lnTo>
                    <a:pt x="3219458" y="0"/>
                  </a:lnTo>
                  <a:lnTo>
                    <a:pt x="3219458" y="706179"/>
                  </a:lnTo>
                  <a:lnTo>
                    <a:pt x="0" y="706179"/>
                  </a:lnTo>
                  <a:close/>
                </a:path>
              </a:pathLst>
            </a:custGeom>
            <a:solidFill>
              <a:srgbClr val="EFEFEF"/>
            </a:solidFill>
          </p:spPr>
        </p:sp>
        <p:sp>
          <p:nvSpPr>
            <p:cNvPr name="TextBox 16" id="16"/>
            <p:cNvSpPr txBox="true"/>
            <p:nvPr/>
          </p:nvSpPr>
          <p:spPr>
            <a:xfrm>
              <a:off x="0" y="-19050"/>
              <a:ext cx="3219458" cy="725229"/>
            </a:xfrm>
            <a:prstGeom prst="rect">
              <a:avLst/>
            </a:prstGeom>
          </p:spPr>
          <p:txBody>
            <a:bodyPr anchor="ctr" rtlCol="false" tIns="50800" lIns="50800" bIns="50800" rIns="50800"/>
            <a:lstStyle/>
            <a:p>
              <a:pPr algn="ctr">
                <a:lnSpc>
                  <a:spcPts val="2859"/>
                </a:lnSpc>
              </a:pPr>
            </a:p>
          </p:txBody>
        </p:sp>
      </p:grpSp>
      <p:sp>
        <p:nvSpPr>
          <p:cNvPr name="Freeform 17" id="17"/>
          <p:cNvSpPr/>
          <p:nvPr/>
        </p:nvSpPr>
        <p:spPr>
          <a:xfrm flipH="false" flipV="false" rot="0">
            <a:off x="2588681" y="7364306"/>
            <a:ext cx="1172181" cy="1041776"/>
          </a:xfrm>
          <a:custGeom>
            <a:avLst/>
            <a:gdLst/>
            <a:ahLst/>
            <a:cxnLst/>
            <a:rect r="r" b="b" t="t" l="l"/>
            <a:pathLst>
              <a:path h="1041776" w="1172181">
                <a:moveTo>
                  <a:pt x="0" y="0"/>
                </a:moveTo>
                <a:lnTo>
                  <a:pt x="1172182" y="0"/>
                </a:lnTo>
                <a:lnTo>
                  <a:pt x="1172182" y="1041777"/>
                </a:lnTo>
                <a:lnTo>
                  <a:pt x="0" y="104177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8" id="18"/>
          <p:cNvSpPr/>
          <p:nvPr/>
        </p:nvSpPr>
        <p:spPr>
          <a:xfrm flipH="false" flipV="false" rot="0">
            <a:off x="-5727370" y="6131965"/>
            <a:ext cx="7616557" cy="7815497"/>
          </a:xfrm>
          <a:custGeom>
            <a:avLst/>
            <a:gdLst/>
            <a:ahLst/>
            <a:cxnLst/>
            <a:rect r="r" b="b" t="t" l="l"/>
            <a:pathLst>
              <a:path h="7815497" w="7616557">
                <a:moveTo>
                  <a:pt x="0" y="0"/>
                </a:moveTo>
                <a:lnTo>
                  <a:pt x="7616556" y="0"/>
                </a:lnTo>
                <a:lnTo>
                  <a:pt x="7616556" y="7815497"/>
                </a:lnTo>
                <a:lnTo>
                  <a:pt x="0" y="7815497"/>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grpSp>
        <p:nvGrpSpPr>
          <p:cNvPr name="Group 19" id="19"/>
          <p:cNvGrpSpPr/>
          <p:nvPr/>
        </p:nvGrpSpPr>
        <p:grpSpPr>
          <a:xfrm rot="0">
            <a:off x="11970614" y="1436293"/>
            <a:ext cx="5817934" cy="2521126"/>
            <a:chOff x="0" y="0"/>
            <a:chExt cx="1007058" cy="436396"/>
          </a:xfrm>
        </p:grpSpPr>
        <p:sp>
          <p:nvSpPr>
            <p:cNvPr name="Freeform 20" id="20"/>
            <p:cNvSpPr/>
            <p:nvPr/>
          </p:nvSpPr>
          <p:spPr>
            <a:xfrm flipH="false" flipV="false" rot="0">
              <a:off x="0" y="0"/>
              <a:ext cx="1007058" cy="436396"/>
            </a:xfrm>
            <a:custGeom>
              <a:avLst/>
              <a:gdLst/>
              <a:ahLst/>
              <a:cxnLst/>
              <a:rect r="r" b="b" t="t" l="l"/>
              <a:pathLst>
                <a:path h="436396" w="1007058">
                  <a:moveTo>
                    <a:pt x="30606" y="0"/>
                  </a:moveTo>
                  <a:lnTo>
                    <a:pt x="976452" y="0"/>
                  </a:lnTo>
                  <a:cubicBezTo>
                    <a:pt x="993356" y="0"/>
                    <a:pt x="1007058" y="13703"/>
                    <a:pt x="1007058" y="30606"/>
                  </a:cubicBezTo>
                  <a:lnTo>
                    <a:pt x="1007058" y="405790"/>
                  </a:lnTo>
                  <a:cubicBezTo>
                    <a:pt x="1007058" y="413907"/>
                    <a:pt x="1003834" y="421692"/>
                    <a:pt x="998094" y="427431"/>
                  </a:cubicBezTo>
                  <a:cubicBezTo>
                    <a:pt x="992354" y="433171"/>
                    <a:pt x="984570" y="436396"/>
                    <a:pt x="976452" y="436396"/>
                  </a:cubicBezTo>
                  <a:lnTo>
                    <a:pt x="30606" y="436396"/>
                  </a:lnTo>
                  <a:cubicBezTo>
                    <a:pt x="22489" y="436396"/>
                    <a:pt x="14704" y="433171"/>
                    <a:pt x="8964" y="427431"/>
                  </a:cubicBezTo>
                  <a:cubicBezTo>
                    <a:pt x="3225" y="421692"/>
                    <a:pt x="0" y="413907"/>
                    <a:pt x="0" y="405790"/>
                  </a:cubicBezTo>
                  <a:lnTo>
                    <a:pt x="0" y="30606"/>
                  </a:lnTo>
                  <a:cubicBezTo>
                    <a:pt x="0" y="22489"/>
                    <a:pt x="3225" y="14704"/>
                    <a:pt x="8964" y="8964"/>
                  </a:cubicBezTo>
                  <a:cubicBezTo>
                    <a:pt x="14704" y="3225"/>
                    <a:pt x="22489" y="0"/>
                    <a:pt x="30606" y="0"/>
                  </a:cubicBezTo>
                  <a:close/>
                </a:path>
              </a:pathLst>
            </a:custGeom>
            <a:blipFill>
              <a:blip r:embed="rId12"/>
              <a:stretch>
                <a:fillRect l="0" t="-27018" r="0" b="-27018"/>
              </a:stretch>
            </a:blipFill>
          </p:spPr>
        </p:sp>
      </p:grpSp>
      <p:grpSp>
        <p:nvGrpSpPr>
          <p:cNvPr name="Group 21" id="21"/>
          <p:cNvGrpSpPr/>
          <p:nvPr/>
        </p:nvGrpSpPr>
        <p:grpSpPr>
          <a:xfrm rot="0">
            <a:off x="11970614" y="4216676"/>
            <a:ext cx="5817934" cy="2521126"/>
            <a:chOff x="0" y="0"/>
            <a:chExt cx="1007058" cy="436396"/>
          </a:xfrm>
        </p:grpSpPr>
        <p:sp>
          <p:nvSpPr>
            <p:cNvPr name="Freeform 22" id="22"/>
            <p:cNvSpPr/>
            <p:nvPr/>
          </p:nvSpPr>
          <p:spPr>
            <a:xfrm flipH="false" flipV="false" rot="0">
              <a:off x="0" y="0"/>
              <a:ext cx="1007058" cy="436396"/>
            </a:xfrm>
            <a:custGeom>
              <a:avLst/>
              <a:gdLst/>
              <a:ahLst/>
              <a:cxnLst/>
              <a:rect r="r" b="b" t="t" l="l"/>
              <a:pathLst>
                <a:path h="436396" w="1007058">
                  <a:moveTo>
                    <a:pt x="30606" y="0"/>
                  </a:moveTo>
                  <a:lnTo>
                    <a:pt x="976452" y="0"/>
                  </a:lnTo>
                  <a:cubicBezTo>
                    <a:pt x="993356" y="0"/>
                    <a:pt x="1007058" y="13703"/>
                    <a:pt x="1007058" y="30606"/>
                  </a:cubicBezTo>
                  <a:lnTo>
                    <a:pt x="1007058" y="405790"/>
                  </a:lnTo>
                  <a:cubicBezTo>
                    <a:pt x="1007058" y="413907"/>
                    <a:pt x="1003834" y="421692"/>
                    <a:pt x="998094" y="427431"/>
                  </a:cubicBezTo>
                  <a:cubicBezTo>
                    <a:pt x="992354" y="433171"/>
                    <a:pt x="984570" y="436396"/>
                    <a:pt x="976452" y="436396"/>
                  </a:cubicBezTo>
                  <a:lnTo>
                    <a:pt x="30606" y="436396"/>
                  </a:lnTo>
                  <a:cubicBezTo>
                    <a:pt x="22489" y="436396"/>
                    <a:pt x="14704" y="433171"/>
                    <a:pt x="8964" y="427431"/>
                  </a:cubicBezTo>
                  <a:cubicBezTo>
                    <a:pt x="3225" y="421692"/>
                    <a:pt x="0" y="413907"/>
                    <a:pt x="0" y="405790"/>
                  </a:cubicBezTo>
                  <a:lnTo>
                    <a:pt x="0" y="30606"/>
                  </a:lnTo>
                  <a:cubicBezTo>
                    <a:pt x="0" y="22489"/>
                    <a:pt x="3225" y="14704"/>
                    <a:pt x="8964" y="8964"/>
                  </a:cubicBezTo>
                  <a:cubicBezTo>
                    <a:pt x="14704" y="3225"/>
                    <a:pt x="22489" y="0"/>
                    <a:pt x="30606" y="0"/>
                  </a:cubicBezTo>
                  <a:close/>
                </a:path>
              </a:pathLst>
            </a:custGeom>
            <a:blipFill>
              <a:blip r:embed="rId13"/>
              <a:stretch>
                <a:fillRect l="0" t="-19807" r="0" b="-19807"/>
              </a:stretch>
            </a:blipFill>
          </p:spPr>
        </p:sp>
      </p:grpSp>
      <p:grpSp>
        <p:nvGrpSpPr>
          <p:cNvPr name="Group 23" id="23"/>
          <p:cNvGrpSpPr/>
          <p:nvPr/>
        </p:nvGrpSpPr>
        <p:grpSpPr>
          <a:xfrm rot="0">
            <a:off x="11970614" y="6997058"/>
            <a:ext cx="5817934" cy="2521126"/>
            <a:chOff x="0" y="0"/>
            <a:chExt cx="1007058" cy="436396"/>
          </a:xfrm>
        </p:grpSpPr>
        <p:sp>
          <p:nvSpPr>
            <p:cNvPr name="Freeform 24" id="24"/>
            <p:cNvSpPr/>
            <p:nvPr/>
          </p:nvSpPr>
          <p:spPr>
            <a:xfrm flipH="false" flipV="false" rot="0">
              <a:off x="0" y="0"/>
              <a:ext cx="1007058" cy="436396"/>
            </a:xfrm>
            <a:custGeom>
              <a:avLst/>
              <a:gdLst/>
              <a:ahLst/>
              <a:cxnLst/>
              <a:rect r="r" b="b" t="t" l="l"/>
              <a:pathLst>
                <a:path h="436396" w="1007058">
                  <a:moveTo>
                    <a:pt x="30606" y="0"/>
                  </a:moveTo>
                  <a:lnTo>
                    <a:pt x="976452" y="0"/>
                  </a:lnTo>
                  <a:cubicBezTo>
                    <a:pt x="993356" y="0"/>
                    <a:pt x="1007058" y="13703"/>
                    <a:pt x="1007058" y="30606"/>
                  </a:cubicBezTo>
                  <a:lnTo>
                    <a:pt x="1007058" y="405790"/>
                  </a:lnTo>
                  <a:cubicBezTo>
                    <a:pt x="1007058" y="413907"/>
                    <a:pt x="1003834" y="421692"/>
                    <a:pt x="998094" y="427431"/>
                  </a:cubicBezTo>
                  <a:cubicBezTo>
                    <a:pt x="992354" y="433171"/>
                    <a:pt x="984570" y="436396"/>
                    <a:pt x="976452" y="436396"/>
                  </a:cubicBezTo>
                  <a:lnTo>
                    <a:pt x="30606" y="436396"/>
                  </a:lnTo>
                  <a:cubicBezTo>
                    <a:pt x="22489" y="436396"/>
                    <a:pt x="14704" y="433171"/>
                    <a:pt x="8964" y="427431"/>
                  </a:cubicBezTo>
                  <a:cubicBezTo>
                    <a:pt x="3225" y="421692"/>
                    <a:pt x="0" y="413907"/>
                    <a:pt x="0" y="405790"/>
                  </a:cubicBezTo>
                  <a:lnTo>
                    <a:pt x="0" y="30606"/>
                  </a:lnTo>
                  <a:cubicBezTo>
                    <a:pt x="0" y="22489"/>
                    <a:pt x="3225" y="14704"/>
                    <a:pt x="8964" y="8964"/>
                  </a:cubicBezTo>
                  <a:cubicBezTo>
                    <a:pt x="14704" y="3225"/>
                    <a:pt x="22489" y="0"/>
                    <a:pt x="30606" y="0"/>
                  </a:cubicBezTo>
                  <a:close/>
                </a:path>
              </a:pathLst>
            </a:custGeom>
            <a:blipFill>
              <a:blip r:embed="rId14"/>
              <a:stretch>
                <a:fillRect l="0" t="-27307" r="0" b="-27307"/>
              </a:stretch>
            </a:blipFill>
          </p:spPr>
        </p:sp>
      </p:grpSp>
      <p:sp>
        <p:nvSpPr>
          <p:cNvPr name="TextBox 25" id="25"/>
          <p:cNvSpPr txBox="true"/>
          <p:nvPr/>
        </p:nvSpPr>
        <p:spPr>
          <a:xfrm rot="0">
            <a:off x="4132144" y="4786979"/>
            <a:ext cx="6446366" cy="1114425"/>
          </a:xfrm>
          <a:prstGeom prst="rect">
            <a:avLst/>
          </a:prstGeom>
        </p:spPr>
        <p:txBody>
          <a:bodyPr anchor="t" rtlCol="false" tIns="0" lIns="0" bIns="0" rIns="0">
            <a:spAutoFit/>
          </a:bodyPr>
          <a:lstStyle/>
          <a:p>
            <a:pPr algn="l" marL="0" indent="0" lvl="0">
              <a:lnSpc>
                <a:spcPts val="2925"/>
              </a:lnSpc>
              <a:spcBef>
                <a:spcPct val="0"/>
              </a:spcBef>
            </a:pPr>
            <a:r>
              <a:rPr lang="en-US" sz="2250" strike="noStrike" u="none">
                <a:solidFill>
                  <a:srgbClr val="231F20"/>
                </a:solidFill>
                <a:latin typeface="DM Sans"/>
                <a:ea typeface="DM Sans"/>
                <a:cs typeface="DM Sans"/>
                <a:sym typeface="DM Sans"/>
              </a:rPr>
              <a:t>Los Modelos de Lenguaje Grande (LLM) permiten entender y generar lenguaje natural de manera similar a un humano.</a:t>
            </a:r>
          </a:p>
        </p:txBody>
      </p:sp>
      <p:sp>
        <p:nvSpPr>
          <p:cNvPr name="TextBox 26" id="26"/>
          <p:cNvSpPr txBox="true"/>
          <p:nvPr/>
        </p:nvSpPr>
        <p:spPr>
          <a:xfrm rot="0">
            <a:off x="2142191" y="974330"/>
            <a:ext cx="4876482" cy="838201"/>
          </a:xfrm>
          <a:prstGeom prst="rect">
            <a:avLst/>
          </a:prstGeom>
        </p:spPr>
        <p:txBody>
          <a:bodyPr anchor="t" rtlCol="false" tIns="0" lIns="0" bIns="0" rIns="0">
            <a:spAutoFit/>
          </a:bodyPr>
          <a:lstStyle/>
          <a:p>
            <a:pPr algn="l">
              <a:lnSpc>
                <a:spcPts val="6899"/>
              </a:lnSpc>
            </a:pPr>
            <a:r>
              <a:rPr lang="en-US" b="true" sz="4999" spc="489">
                <a:solidFill>
                  <a:srgbClr val="231F20"/>
                </a:solidFill>
                <a:latin typeface="Oswald Bold"/>
                <a:ea typeface="Oswald Bold"/>
                <a:cs typeface="Oswald Bold"/>
                <a:sym typeface="Oswald Bold"/>
              </a:rPr>
              <a:t>INTRODUCCIÓN</a:t>
            </a:r>
          </a:p>
        </p:txBody>
      </p:sp>
      <p:sp>
        <p:nvSpPr>
          <p:cNvPr name="TextBox 27" id="27"/>
          <p:cNvSpPr txBox="true"/>
          <p:nvPr/>
        </p:nvSpPr>
        <p:spPr>
          <a:xfrm rot="0">
            <a:off x="4299386" y="2855930"/>
            <a:ext cx="6139908" cy="742950"/>
          </a:xfrm>
          <a:prstGeom prst="rect">
            <a:avLst/>
          </a:prstGeom>
        </p:spPr>
        <p:txBody>
          <a:bodyPr anchor="t" rtlCol="false" tIns="0" lIns="0" bIns="0" rIns="0">
            <a:spAutoFit/>
          </a:bodyPr>
          <a:lstStyle/>
          <a:p>
            <a:pPr algn="l">
              <a:lnSpc>
                <a:spcPts val="2925"/>
              </a:lnSpc>
              <a:spcBef>
                <a:spcPct val="0"/>
              </a:spcBef>
            </a:pPr>
            <a:r>
              <a:rPr lang="en-US" sz="2250">
                <a:solidFill>
                  <a:srgbClr val="231F20"/>
                </a:solidFill>
                <a:latin typeface="DM Sans"/>
                <a:ea typeface="DM Sans"/>
                <a:cs typeface="DM Sans"/>
                <a:sym typeface="DM Sans"/>
              </a:rPr>
              <a:t>Google Workspace facilita la organización de actividades laborales y personales.</a:t>
            </a:r>
          </a:p>
        </p:txBody>
      </p:sp>
      <p:sp>
        <p:nvSpPr>
          <p:cNvPr name="TextBox 28" id="28"/>
          <p:cNvSpPr txBox="true"/>
          <p:nvPr/>
        </p:nvSpPr>
        <p:spPr>
          <a:xfrm rot="0">
            <a:off x="17445057" y="9563463"/>
            <a:ext cx="181719" cy="476250"/>
          </a:xfrm>
          <a:prstGeom prst="rect">
            <a:avLst/>
          </a:prstGeom>
        </p:spPr>
        <p:txBody>
          <a:bodyPr anchor="t" rtlCol="false" tIns="0" lIns="0" bIns="0" rIns="0">
            <a:spAutoFit/>
          </a:bodyPr>
          <a:lstStyle/>
          <a:p>
            <a:pPr algn="ctr">
              <a:lnSpc>
                <a:spcPts val="3899"/>
              </a:lnSpc>
              <a:spcBef>
                <a:spcPct val="0"/>
              </a:spcBef>
            </a:pPr>
            <a:r>
              <a:rPr lang="en-US" sz="2999">
                <a:solidFill>
                  <a:srgbClr val="000000"/>
                </a:solidFill>
                <a:latin typeface="Oswald"/>
                <a:ea typeface="Oswald"/>
                <a:cs typeface="Oswald"/>
                <a:sym typeface="Oswald"/>
              </a:rPr>
              <a:t>3</a:t>
            </a:r>
          </a:p>
        </p:txBody>
      </p:sp>
      <p:sp>
        <p:nvSpPr>
          <p:cNvPr name="TextBox 29" id="29"/>
          <p:cNvSpPr txBox="true"/>
          <p:nvPr/>
        </p:nvSpPr>
        <p:spPr>
          <a:xfrm rot="0">
            <a:off x="4132144" y="7313695"/>
            <a:ext cx="6446366" cy="1114425"/>
          </a:xfrm>
          <a:prstGeom prst="rect">
            <a:avLst/>
          </a:prstGeom>
        </p:spPr>
        <p:txBody>
          <a:bodyPr anchor="t" rtlCol="false" tIns="0" lIns="0" bIns="0" rIns="0">
            <a:spAutoFit/>
          </a:bodyPr>
          <a:lstStyle/>
          <a:p>
            <a:pPr algn="l" marL="0" indent="0" lvl="0">
              <a:lnSpc>
                <a:spcPts val="2925"/>
              </a:lnSpc>
              <a:spcBef>
                <a:spcPct val="0"/>
              </a:spcBef>
            </a:pPr>
            <a:r>
              <a:rPr lang="en-US" sz="2250" strike="noStrike" u="none">
                <a:solidFill>
                  <a:srgbClr val="231F20"/>
                </a:solidFill>
                <a:latin typeface="DM Sans"/>
                <a:ea typeface="DM Sans"/>
                <a:cs typeface="DM Sans"/>
                <a:sym typeface="DM Sans"/>
              </a:rPr>
              <a:t>La generación mejorada por recuperación (RAG) es el proceso de optimización de la salida de un LLM</a:t>
            </a:r>
          </a:p>
        </p:txBody>
      </p:sp>
    </p:spTree>
  </p:cSld>
  <p:clrMapOvr>
    <a:masterClrMapping/>
  </p:clrMapOvr>
  <p:transition spd="fast">
    <p:fade/>
  </p:transition>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3"/>
            <a:stretch>
              <a:fillRect l="0" t="-38888" r="0" b="-38888"/>
            </a:stretch>
          </a:blipFill>
        </p:spPr>
      </p:sp>
      <p:sp>
        <p:nvSpPr>
          <p:cNvPr name="Freeform 3" id="3"/>
          <p:cNvSpPr/>
          <p:nvPr/>
        </p:nvSpPr>
        <p:spPr>
          <a:xfrm flipH="false" flipV="false" rot="0">
            <a:off x="5307472" y="6672678"/>
            <a:ext cx="7673056" cy="7673056"/>
          </a:xfrm>
          <a:custGeom>
            <a:avLst/>
            <a:gdLst/>
            <a:ahLst/>
            <a:cxnLst/>
            <a:rect r="r" b="b" t="t" l="l"/>
            <a:pathLst>
              <a:path h="7673056" w="7673056">
                <a:moveTo>
                  <a:pt x="0" y="0"/>
                </a:moveTo>
                <a:lnTo>
                  <a:pt x="7673056" y="0"/>
                </a:lnTo>
                <a:lnTo>
                  <a:pt x="7673056" y="7673056"/>
                </a:lnTo>
                <a:lnTo>
                  <a:pt x="0" y="767305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8024816" y="5501099"/>
            <a:ext cx="2238367" cy="2238367"/>
          </a:xfrm>
          <a:custGeom>
            <a:avLst/>
            <a:gdLst/>
            <a:ahLst/>
            <a:cxnLst/>
            <a:rect r="r" b="b" t="t" l="l"/>
            <a:pathLst>
              <a:path h="2238367" w="2238367">
                <a:moveTo>
                  <a:pt x="0" y="0"/>
                </a:moveTo>
                <a:lnTo>
                  <a:pt x="2238368" y="0"/>
                </a:lnTo>
                <a:lnTo>
                  <a:pt x="2238368" y="2238367"/>
                </a:lnTo>
                <a:lnTo>
                  <a:pt x="0" y="223836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8663659" y="6071953"/>
            <a:ext cx="960682" cy="1052540"/>
          </a:xfrm>
          <a:custGeom>
            <a:avLst/>
            <a:gdLst/>
            <a:ahLst/>
            <a:cxnLst/>
            <a:rect r="r" b="b" t="t" l="l"/>
            <a:pathLst>
              <a:path h="1052540" w="960682">
                <a:moveTo>
                  <a:pt x="0" y="0"/>
                </a:moveTo>
                <a:lnTo>
                  <a:pt x="960682" y="0"/>
                </a:lnTo>
                <a:lnTo>
                  <a:pt x="960682" y="1052541"/>
                </a:lnTo>
                <a:lnTo>
                  <a:pt x="0" y="105254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11539534" y="7377531"/>
            <a:ext cx="2238367" cy="2238367"/>
          </a:xfrm>
          <a:custGeom>
            <a:avLst/>
            <a:gdLst/>
            <a:ahLst/>
            <a:cxnLst/>
            <a:rect r="r" b="b" t="t" l="l"/>
            <a:pathLst>
              <a:path h="2238367" w="2238367">
                <a:moveTo>
                  <a:pt x="0" y="0"/>
                </a:moveTo>
                <a:lnTo>
                  <a:pt x="2238367" y="0"/>
                </a:lnTo>
                <a:lnTo>
                  <a:pt x="2238367" y="2238368"/>
                </a:lnTo>
                <a:lnTo>
                  <a:pt x="0" y="223836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4510099" y="7377531"/>
            <a:ext cx="2238367" cy="2238367"/>
          </a:xfrm>
          <a:custGeom>
            <a:avLst/>
            <a:gdLst/>
            <a:ahLst/>
            <a:cxnLst/>
            <a:rect r="r" b="b" t="t" l="l"/>
            <a:pathLst>
              <a:path h="2238367" w="2238367">
                <a:moveTo>
                  <a:pt x="0" y="0"/>
                </a:moveTo>
                <a:lnTo>
                  <a:pt x="2238367" y="0"/>
                </a:lnTo>
                <a:lnTo>
                  <a:pt x="2238367" y="2238368"/>
                </a:lnTo>
                <a:lnTo>
                  <a:pt x="0" y="223836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4994936" y="7891202"/>
            <a:ext cx="1268693" cy="1211025"/>
          </a:xfrm>
          <a:custGeom>
            <a:avLst/>
            <a:gdLst/>
            <a:ahLst/>
            <a:cxnLst/>
            <a:rect r="r" b="b" t="t" l="l"/>
            <a:pathLst>
              <a:path h="1211025" w="1268693">
                <a:moveTo>
                  <a:pt x="0" y="0"/>
                </a:moveTo>
                <a:lnTo>
                  <a:pt x="1268693" y="0"/>
                </a:lnTo>
                <a:lnTo>
                  <a:pt x="1268693" y="1211025"/>
                </a:lnTo>
                <a:lnTo>
                  <a:pt x="0" y="1211025"/>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9" id="9"/>
          <p:cNvSpPr/>
          <p:nvPr/>
        </p:nvSpPr>
        <p:spPr>
          <a:xfrm flipH="false" flipV="false" rot="0">
            <a:off x="12106315" y="7936159"/>
            <a:ext cx="1104804" cy="1121111"/>
          </a:xfrm>
          <a:custGeom>
            <a:avLst/>
            <a:gdLst/>
            <a:ahLst/>
            <a:cxnLst/>
            <a:rect r="r" b="b" t="t" l="l"/>
            <a:pathLst>
              <a:path h="1121111" w="1104804">
                <a:moveTo>
                  <a:pt x="0" y="0"/>
                </a:moveTo>
                <a:lnTo>
                  <a:pt x="1104805" y="0"/>
                </a:lnTo>
                <a:lnTo>
                  <a:pt x="1104805" y="1121111"/>
                </a:lnTo>
                <a:lnTo>
                  <a:pt x="0" y="1121111"/>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grpSp>
        <p:nvGrpSpPr>
          <p:cNvPr name="Group 10" id="10"/>
          <p:cNvGrpSpPr/>
          <p:nvPr/>
        </p:nvGrpSpPr>
        <p:grpSpPr>
          <a:xfrm rot="0">
            <a:off x="2815373" y="3144957"/>
            <a:ext cx="1392110" cy="770184"/>
            <a:chOff x="0" y="0"/>
            <a:chExt cx="366646" cy="202847"/>
          </a:xfrm>
        </p:grpSpPr>
        <p:sp>
          <p:nvSpPr>
            <p:cNvPr name="Freeform 11" id="11"/>
            <p:cNvSpPr/>
            <p:nvPr/>
          </p:nvSpPr>
          <p:spPr>
            <a:xfrm flipH="false" flipV="false" rot="0">
              <a:off x="0" y="0"/>
              <a:ext cx="366646" cy="202847"/>
            </a:xfrm>
            <a:custGeom>
              <a:avLst/>
              <a:gdLst/>
              <a:ahLst/>
              <a:cxnLst/>
              <a:rect r="r" b="b" t="t" l="l"/>
              <a:pathLst>
                <a:path h="202847" w="366646">
                  <a:moveTo>
                    <a:pt x="0" y="0"/>
                  </a:moveTo>
                  <a:lnTo>
                    <a:pt x="366646" y="0"/>
                  </a:lnTo>
                  <a:lnTo>
                    <a:pt x="366646" y="202847"/>
                  </a:lnTo>
                  <a:lnTo>
                    <a:pt x="0" y="202847"/>
                  </a:lnTo>
                  <a:close/>
                </a:path>
              </a:pathLst>
            </a:custGeom>
            <a:solidFill>
              <a:srgbClr val="1A1A1A"/>
            </a:solidFill>
          </p:spPr>
        </p:sp>
        <p:sp>
          <p:nvSpPr>
            <p:cNvPr name="TextBox 12" id="12"/>
            <p:cNvSpPr txBox="true"/>
            <p:nvPr/>
          </p:nvSpPr>
          <p:spPr>
            <a:xfrm>
              <a:off x="0" y="-57150"/>
              <a:ext cx="366646" cy="259997"/>
            </a:xfrm>
            <a:prstGeom prst="rect">
              <a:avLst/>
            </a:prstGeom>
          </p:spPr>
          <p:txBody>
            <a:bodyPr anchor="ctr" rtlCol="false" tIns="50800" lIns="50800" bIns="50800" rIns="50800"/>
            <a:lstStyle/>
            <a:p>
              <a:pPr algn="ctr" marL="0" indent="0" lvl="0">
                <a:lnSpc>
                  <a:spcPts val="4114"/>
                </a:lnSpc>
                <a:spcBef>
                  <a:spcPct val="0"/>
                </a:spcBef>
              </a:pPr>
              <a:r>
                <a:rPr lang="en-US" b="true" sz="2981" spc="29">
                  <a:solidFill>
                    <a:srgbClr val="FFFFFF"/>
                  </a:solidFill>
                  <a:latin typeface="DM Sans Bold"/>
                  <a:ea typeface="DM Sans Bold"/>
                  <a:cs typeface="DM Sans Bold"/>
                  <a:sym typeface="DM Sans Bold"/>
                </a:rPr>
                <a:t>1°</a:t>
              </a:r>
            </a:p>
          </p:txBody>
        </p:sp>
      </p:grpSp>
      <p:sp>
        <p:nvSpPr>
          <p:cNvPr name="TextBox 13" id="13"/>
          <p:cNvSpPr txBox="true"/>
          <p:nvPr/>
        </p:nvSpPr>
        <p:spPr>
          <a:xfrm rot="0">
            <a:off x="2887170" y="1305982"/>
            <a:ext cx="11552977" cy="838201"/>
          </a:xfrm>
          <a:prstGeom prst="rect">
            <a:avLst/>
          </a:prstGeom>
        </p:spPr>
        <p:txBody>
          <a:bodyPr anchor="t" rtlCol="false" tIns="0" lIns="0" bIns="0" rIns="0">
            <a:spAutoFit/>
          </a:bodyPr>
          <a:lstStyle/>
          <a:p>
            <a:pPr algn="ctr" marL="0" indent="0" lvl="0">
              <a:lnSpc>
                <a:spcPts val="6899"/>
              </a:lnSpc>
              <a:spcBef>
                <a:spcPct val="0"/>
              </a:spcBef>
            </a:pPr>
            <a:r>
              <a:rPr lang="en-US" b="true" sz="4999" spc="489" strike="noStrike" u="none">
                <a:solidFill>
                  <a:srgbClr val="231F20"/>
                </a:solidFill>
                <a:latin typeface="Oswald Bold"/>
                <a:ea typeface="Oswald Bold"/>
                <a:cs typeface="Oswald Bold"/>
                <a:sym typeface="Oswald Bold"/>
              </a:rPr>
              <a:t>PROBLEMATICA</a:t>
            </a:r>
          </a:p>
        </p:txBody>
      </p:sp>
      <p:sp>
        <p:nvSpPr>
          <p:cNvPr name="TextBox 14" id="14"/>
          <p:cNvSpPr txBox="true"/>
          <p:nvPr/>
        </p:nvSpPr>
        <p:spPr>
          <a:xfrm rot="0">
            <a:off x="1538329" y="4045241"/>
            <a:ext cx="3653551" cy="2735342"/>
          </a:xfrm>
          <a:prstGeom prst="rect">
            <a:avLst/>
          </a:prstGeom>
        </p:spPr>
        <p:txBody>
          <a:bodyPr anchor="t" rtlCol="false" tIns="0" lIns="0" bIns="0" rIns="0">
            <a:spAutoFit/>
          </a:bodyPr>
          <a:lstStyle/>
          <a:p>
            <a:pPr algn="l" marL="0" indent="0" lvl="0">
              <a:lnSpc>
                <a:spcPts val="2774"/>
              </a:lnSpc>
              <a:spcBef>
                <a:spcPct val="0"/>
              </a:spcBef>
            </a:pPr>
            <a:r>
              <a:rPr lang="en-US" b="true" sz="2010" spc="197">
                <a:solidFill>
                  <a:srgbClr val="231F20"/>
                </a:solidFill>
                <a:latin typeface="DM Sans Bold"/>
                <a:ea typeface="DM Sans Bold"/>
                <a:cs typeface="DM Sans Bold"/>
                <a:sym typeface="DM Sans Bold"/>
              </a:rPr>
              <a:t>Interacción Compleja:</a:t>
            </a:r>
            <a:r>
              <a:rPr lang="en-US" sz="2010" spc="197">
                <a:solidFill>
                  <a:srgbClr val="231F20"/>
                </a:solidFill>
                <a:latin typeface="DM Sans"/>
                <a:ea typeface="DM Sans"/>
                <a:cs typeface="DM Sans"/>
                <a:sym typeface="DM Sans"/>
              </a:rPr>
              <a:t> La gestión de tareas en Google Calendar y Gmail requiere interacción manual a través de interfaces gráficas, lo que puede ser tedioso y poco eficiente.</a:t>
            </a:r>
          </a:p>
        </p:txBody>
      </p:sp>
      <p:sp>
        <p:nvSpPr>
          <p:cNvPr name="TextBox 15" id="15"/>
          <p:cNvSpPr txBox="true"/>
          <p:nvPr/>
        </p:nvSpPr>
        <p:spPr>
          <a:xfrm rot="0">
            <a:off x="6263629" y="4042536"/>
            <a:ext cx="5842686" cy="1363742"/>
          </a:xfrm>
          <a:prstGeom prst="rect">
            <a:avLst/>
          </a:prstGeom>
        </p:spPr>
        <p:txBody>
          <a:bodyPr anchor="t" rtlCol="false" tIns="0" lIns="0" bIns="0" rIns="0">
            <a:spAutoFit/>
          </a:bodyPr>
          <a:lstStyle/>
          <a:p>
            <a:pPr algn="l" marL="0" indent="0" lvl="0">
              <a:lnSpc>
                <a:spcPts val="2774"/>
              </a:lnSpc>
              <a:spcBef>
                <a:spcPct val="0"/>
              </a:spcBef>
            </a:pPr>
            <a:r>
              <a:rPr lang="en-US" b="true" sz="2010" spc="197">
                <a:solidFill>
                  <a:srgbClr val="231F20"/>
                </a:solidFill>
                <a:latin typeface="DM Sans Bold"/>
                <a:ea typeface="DM Sans Bold"/>
                <a:cs typeface="DM Sans Bold"/>
                <a:sym typeface="DM Sans Bold"/>
              </a:rPr>
              <a:t>Falta de Automatización:</a:t>
            </a:r>
            <a:r>
              <a:rPr lang="en-US" sz="2010" spc="197">
                <a:solidFill>
                  <a:srgbClr val="231F20"/>
                </a:solidFill>
                <a:latin typeface="DM Sans"/>
                <a:ea typeface="DM Sans"/>
                <a:cs typeface="DM Sans"/>
                <a:sym typeface="DM Sans"/>
              </a:rPr>
              <a:t> Las herramientas actuales no permiten una automatización intuitiva basada en el lenguaje natural del usuario.</a:t>
            </a:r>
          </a:p>
        </p:txBody>
      </p:sp>
      <p:sp>
        <p:nvSpPr>
          <p:cNvPr name="TextBox 16" id="16"/>
          <p:cNvSpPr txBox="true"/>
          <p:nvPr/>
        </p:nvSpPr>
        <p:spPr>
          <a:xfrm rot="0">
            <a:off x="12980528" y="4045241"/>
            <a:ext cx="4278772" cy="2735342"/>
          </a:xfrm>
          <a:prstGeom prst="rect">
            <a:avLst/>
          </a:prstGeom>
        </p:spPr>
        <p:txBody>
          <a:bodyPr anchor="t" rtlCol="false" tIns="0" lIns="0" bIns="0" rIns="0">
            <a:spAutoFit/>
          </a:bodyPr>
          <a:lstStyle/>
          <a:p>
            <a:pPr algn="l" marL="0" indent="0" lvl="0">
              <a:lnSpc>
                <a:spcPts val="2774"/>
              </a:lnSpc>
              <a:spcBef>
                <a:spcPct val="0"/>
              </a:spcBef>
            </a:pPr>
            <a:r>
              <a:rPr lang="en-US" b="true" sz="2010" spc="197" strike="noStrike" u="none">
                <a:solidFill>
                  <a:srgbClr val="231F20"/>
                </a:solidFill>
                <a:latin typeface="DM Sans Bold"/>
                <a:ea typeface="DM Sans Bold"/>
                <a:cs typeface="DM Sans Bold"/>
                <a:sym typeface="DM Sans Bold"/>
              </a:rPr>
              <a:t>Precisión y Coherencia en Respuestas Generadas por el LLM: </a:t>
            </a:r>
            <a:r>
              <a:rPr lang="en-US" sz="2010" spc="197" strike="noStrike" u="none">
                <a:solidFill>
                  <a:srgbClr val="231F20"/>
                </a:solidFill>
                <a:latin typeface="DM Sans"/>
                <a:ea typeface="DM Sans"/>
                <a:cs typeface="DM Sans"/>
                <a:sym typeface="DM Sans"/>
              </a:rPr>
              <a:t>Los LLM pueden generar respuestas que carecen de precisión o coherencia cuando no cuentan con suficiente contexto. </a:t>
            </a:r>
          </a:p>
        </p:txBody>
      </p:sp>
      <p:sp>
        <p:nvSpPr>
          <p:cNvPr name="Freeform 17" id="17"/>
          <p:cNvSpPr/>
          <p:nvPr/>
        </p:nvSpPr>
        <p:spPr>
          <a:xfrm flipH="false" flipV="false" rot="0">
            <a:off x="14479722" y="-4833750"/>
            <a:ext cx="7616557" cy="7815497"/>
          </a:xfrm>
          <a:custGeom>
            <a:avLst/>
            <a:gdLst/>
            <a:ahLst/>
            <a:cxnLst/>
            <a:rect r="r" b="b" t="t" l="l"/>
            <a:pathLst>
              <a:path h="7815497" w="7616557">
                <a:moveTo>
                  <a:pt x="0" y="0"/>
                </a:moveTo>
                <a:lnTo>
                  <a:pt x="7616556" y="0"/>
                </a:lnTo>
                <a:lnTo>
                  <a:pt x="7616556" y="7815497"/>
                </a:lnTo>
                <a:lnTo>
                  <a:pt x="0" y="7815497"/>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8" id="18"/>
          <p:cNvSpPr/>
          <p:nvPr/>
        </p:nvSpPr>
        <p:spPr>
          <a:xfrm flipH="false" flipV="false" rot="-4176364">
            <a:off x="-4105129" y="6530238"/>
            <a:ext cx="7616557" cy="7815497"/>
          </a:xfrm>
          <a:custGeom>
            <a:avLst/>
            <a:gdLst/>
            <a:ahLst/>
            <a:cxnLst/>
            <a:rect r="r" b="b" t="t" l="l"/>
            <a:pathLst>
              <a:path h="7815497" w="7616557">
                <a:moveTo>
                  <a:pt x="0" y="0"/>
                </a:moveTo>
                <a:lnTo>
                  <a:pt x="7616556" y="0"/>
                </a:lnTo>
                <a:lnTo>
                  <a:pt x="7616556" y="7815496"/>
                </a:lnTo>
                <a:lnTo>
                  <a:pt x="0" y="7815496"/>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grpSp>
        <p:nvGrpSpPr>
          <p:cNvPr name="Group 19" id="19"/>
          <p:cNvGrpSpPr/>
          <p:nvPr/>
        </p:nvGrpSpPr>
        <p:grpSpPr>
          <a:xfrm rot="0">
            <a:off x="14325155" y="3144957"/>
            <a:ext cx="1392110" cy="770184"/>
            <a:chOff x="0" y="0"/>
            <a:chExt cx="366646" cy="202847"/>
          </a:xfrm>
        </p:grpSpPr>
        <p:sp>
          <p:nvSpPr>
            <p:cNvPr name="Freeform 20" id="20"/>
            <p:cNvSpPr/>
            <p:nvPr/>
          </p:nvSpPr>
          <p:spPr>
            <a:xfrm flipH="false" flipV="false" rot="0">
              <a:off x="0" y="0"/>
              <a:ext cx="366646" cy="202847"/>
            </a:xfrm>
            <a:custGeom>
              <a:avLst/>
              <a:gdLst/>
              <a:ahLst/>
              <a:cxnLst/>
              <a:rect r="r" b="b" t="t" l="l"/>
              <a:pathLst>
                <a:path h="202847" w="366646">
                  <a:moveTo>
                    <a:pt x="0" y="0"/>
                  </a:moveTo>
                  <a:lnTo>
                    <a:pt x="366646" y="0"/>
                  </a:lnTo>
                  <a:lnTo>
                    <a:pt x="366646" y="202847"/>
                  </a:lnTo>
                  <a:lnTo>
                    <a:pt x="0" y="202847"/>
                  </a:lnTo>
                  <a:close/>
                </a:path>
              </a:pathLst>
            </a:custGeom>
            <a:solidFill>
              <a:srgbClr val="1A1A1A"/>
            </a:solidFill>
          </p:spPr>
        </p:sp>
        <p:sp>
          <p:nvSpPr>
            <p:cNvPr name="TextBox 21" id="21"/>
            <p:cNvSpPr txBox="true"/>
            <p:nvPr/>
          </p:nvSpPr>
          <p:spPr>
            <a:xfrm>
              <a:off x="0" y="-57150"/>
              <a:ext cx="366646" cy="259997"/>
            </a:xfrm>
            <a:prstGeom prst="rect">
              <a:avLst/>
            </a:prstGeom>
          </p:spPr>
          <p:txBody>
            <a:bodyPr anchor="ctr" rtlCol="false" tIns="50800" lIns="50800" bIns="50800" rIns="50800"/>
            <a:lstStyle/>
            <a:p>
              <a:pPr algn="ctr" marL="0" indent="0" lvl="0">
                <a:lnSpc>
                  <a:spcPts val="4114"/>
                </a:lnSpc>
                <a:spcBef>
                  <a:spcPct val="0"/>
                </a:spcBef>
              </a:pPr>
              <a:r>
                <a:rPr lang="en-US" b="true" sz="2981" spc="29">
                  <a:solidFill>
                    <a:srgbClr val="FFFFFF"/>
                  </a:solidFill>
                  <a:latin typeface="DM Sans Bold"/>
                  <a:ea typeface="DM Sans Bold"/>
                  <a:cs typeface="DM Sans Bold"/>
                  <a:sym typeface="DM Sans Bold"/>
                </a:rPr>
                <a:t>3°</a:t>
              </a:r>
            </a:p>
          </p:txBody>
        </p:sp>
      </p:grpSp>
      <p:grpSp>
        <p:nvGrpSpPr>
          <p:cNvPr name="Group 22" id="22"/>
          <p:cNvGrpSpPr/>
          <p:nvPr/>
        </p:nvGrpSpPr>
        <p:grpSpPr>
          <a:xfrm rot="0">
            <a:off x="8447945" y="3144957"/>
            <a:ext cx="1392110" cy="770184"/>
            <a:chOff x="0" y="0"/>
            <a:chExt cx="366646" cy="202847"/>
          </a:xfrm>
        </p:grpSpPr>
        <p:sp>
          <p:nvSpPr>
            <p:cNvPr name="Freeform 23" id="23"/>
            <p:cNvSpPr/>
            <p:nvPr/>
          </p:nvSpPr>
          <p:spPr>
            <a:xfrm flipH="false" flipV="false" rot="0">
              <a:off x="0" y="0"/>
              <a:ext cx="366646" cy="202847"/>
            </a:xfrm>
            <a:custGeom>
              <a:avLst/>
              <a:gdLst/>
              <a:ahLst/>
              <a:cxnLst/>
              <a:rect r="r" b="b" t="t" l="l"/>
              <a:pathLst>
                <a:path h="202847" w="366646">
                  <a:moveTo>
                    <a:pt x="0" y="0"/>
                  </a:moveTo>
                  <a:lnTo>
                    <a:pt x="366646" y="0"/>
                  </a:lnTo>
                  <a:lnTo>
                    <a:pt x="366646" y="202847"/>
                  </a:lnTo>
                  <a:lnTo>
                    <a:pt x="0" y="202847"/>
                  </a:lnTo>
                  <a:close/>
                </a:path>
              </a:pathLst>
            </a:custGeom>
            <a:solidFill>
              <a:srgbClr val="1A1A1A"/>
            </a:solidFill>
          </p:spPr>
        </p:sp>
        <p:sp>
          <p:nvSpPr>
            <p:cNvPr name="TextBox 24" id="24"/>
            <p:cNvSpPr txBox="true"/>
            <p:nvPr/>
          </p:nvSpPr>
          <p:spPr>
            <a:xfrm>
              <a:off x="0" y="-57150"/>
              <a:ext cx="366646" cy="259997"/>
            </a:xfrm>
            <a:prstGeom prst="rect">
              <a:avLst/>
            </a:prstGeom>
          </p:spPr>
          <p:txBody>
            <a:bodyPr anchor="ctr" rtlCol="false" tIns="50800" lIns="50800" bIns="50800" rIns="50800"/>
            <a:lstStyle/>
            <a:p>
              <a:pPr algn="ctr" marL="0" indent="0" lvl="0">
                <a:lnSpc>
                  <a:spcPts val="4114"/>
                </a:lnSpc>
                <a:spcBef>
                  <a:spcPct val="0"/>
                </a:spcBef>
              </a:pPr>
              <a:r>
                <a:rPr lang="en-US" b="true" sz="2981" spc="29">
                  <a:solidFill>
                    <a:srgbClr val="FFFFFF"/>
                  </a:solidFill>
                  <a:latin typeface="DM Sans Bold"/>
                  <a:ea typeface="DM Sans Bold"/>
                  <a:cs typeface="DM Sans Bold"/>
                  <a:sym typeface="DM Sans Bold"/>
                </a:rPr>
                <a:t>2°</a:t>
              </a:r>
            </a:p>
          </p:txBody>
        </p:sp>
      </p:grpSp>
      <p:sp>
        <p:nvSpPr>
          <p:cNvPr name="TextBox 25" id="25"/>
          <p:cNvSpPr txBox="true"/>
          <p:nvPr/>
        </p:nvSpPr>
        <p:spPr>
          <a:xfrm rot="0">
            <a:off x="17443903" y="9563463"/>
            <a:ext cx="184026" cy="476250"/>
          </a:xfrm>
          <a:prstGeom prst="rect">
            <a:avLst/>
          </a:prstGeom>
        </p:spPr>
        <p:txBody>
          <a:bodyPr anchor="t" rtlCol="false" tIns="0" lIns="0" bIns="0" rIns="0">
            <a:spAutoFit/>
          </a:bodyPr>
          <a:lstStyle/>
          <a:p>
            <a:pPr algn="ctr">
              <a:lnSpc>
                <a:spcPts val="3899"/>
              </a:lnSpc>
              <a:spcBef>
                <a:spcPct val="0"/>
              </a:spcBef>
            </a:pPr>
            <a:r>
              <a:rPr lang="en-US" sz="2999">
                <a:solidFill>
                  <a:srgbClr val="000000"/>
                </a:solidFill>
                <a:latin typeface="Oswald"/>
                <a:ea typeface="Oswald"/>
                <a:cs typeface="Oswald"/>
                <a:sym typeface="Oswald"/>
              </a:rPr>
              <a:t>4</a:t>
            </a:r>
          </a:p>
        </p:txBody>
      </p:sp>
    </p:spTree>
  </p:cSld>
  <p:clrMapOvr>
    <a:masterClrMapping/>
  </p:clrMapOvr>
  <p:transition spd="fast">
    <p:fade/>
  </p:transition>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14479722" y="4903506"/>
            <a:ext cx="7616557" cy="7815497"/>
          </a:xfrm>
          <a:custGeom>
            <a:avLst/>
            <a:gdLst/>
            <a:ahLst/>
            <a:cxnLst/>
            <a:rect r="r" b="b" t="t" l="l"/>
            <a:pathLst>
              <a:path h="7815497" w="7616557">
                <a:moveTo>
                  <a:pt x="0" y="0"/>
                </a:moveTo>
                <a:lnTo>
                  <a:pt x="7616556" y="0"/>
                </a:lnTo>
                <a:lnTo>
                  <a:pt x="7616556" y="7815497"/>
                </a:lnTo>
                <a:lnTo>
                  <a:pt x="0" y="781549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3486771" y="-3604712"/>
            <a:ext cx="9030941" cy="9266824"/>
          </a:xfrm>
          <a:custGeom>
            <a:avLst/>
            <a:gdLst/>
            <a:ahLst/>
            <a:cxnLst/>
            <a:rect r="r" b="b" t="t" l="l"/>
            <a:pathLst>
              <a:path h="9266824" w="9030941">
                <a:moveTo>
                  <a:pt x="0" y="0"/>
                </a:moveTo>
                <a:lnTo>
                  <a:pt x="9030942" y="0"/>
                </a:lnTo>
                <a:lnTo>
                  <a:pt x="9030942" y="9266824"/>
                </a:lnTo>
                <a:lnTo>
                  <a:pt x="0" y="926682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6754627" y="613410"/>
            <a:ext cx="4778747" cy="754380"/>
          </a:xfrm>
          <a:prstGeom prst="rect">
            <a:avLst/>
          </a:prstGeom>
        </p:spPr>
        <p:txBody>
          <a:bodyPr anchor="t" rtlCol="false" tIns="0" lIns="0" bIns="0" rIns="0">
            <a:spAutoFit/>
          </a:bodyPr>
          <a:lstStyle/>
          <a:p>
            <a:pPr algn="ctr">
              <a:lnSpc>
                <a:spcPts val="6209"/>
              </a:lnSpc>
            </a:pPr>
            <a:r>
              <a:rPr lang="en-US" b="true" sz="4500" spc="441">
                <a:solidFill>
                  <a:srgbClr val="FFFFFF"/>
                </a:solidFill>
                <a:latin typeface="Oswald Bold"/>
                <a:ea typeface="Oswald Bold"/>
                <a:cs typeface="Oswald Bold"/>
                <a:sym typeface="Oswald Bold"/>
              </a:rPr>
              <a:t>PROPUESTA</a:t>
            </a:r>
          </a:p>
        </p:txBody>
      </p:sp>
      <p:sp>
        <p:nvSpPr>
          <p:cNvPr name="TextBox 5" id="5"/>
          <p:cNvSpPr txBox="true"/>
          <p:nvPr/>
        </p:nvSpPr>
        <p:spPr>
          <a:xfrm rot="0">
            <a:off x="3323448" y="3790950"/>
            <a:ext cx="11641104" cy="2609850"/>
          </a:xfrm>
          <a:prstGeom prst="rect">
            <a:avLst/>
          </a:prstGeom>
        </p:spPr>
        <p:txBody>
          <a:bodyPr anchor="t" rtlCol="false" tIns="0" lIns="0" bIns="0" rIns="0">
            <a:spAutoFit/>
          </a:bodyPr>
          <a:lstStyle/>
          <a:p>
            <a:pPr algn="ctr" marL="0" indent="0" lvl="0">
              <a:lnSpc>
                <a:spcPts val="6900"/>
              </a:lnSpc>
              <a:spcBef>
                <a:spcPct val="0"/>
              </a:spcBef>
            </a:pPr>
            <a:r>
              <a:rPr lang="en-US" b="true" sz="5000" spc="490" strike="noStrike" u="none">
                <a:solidFill>
                  <a:srgbClr val="FFFFFF"/>
                </a:solidFill>
                <a:latin typeface="Oswald Bold"/>
                <a:ea typeface="Oswald Bold"/>
                <a:cs typeface="Oswald Bold"/>
                <a:sym typeface="Oswald Bold"/>
              </a:rPr>
              <a:t>Un sistema que utilice un LLM y la técnica de RAG para interactuar con Google Calendar y Gmail.</a:t>
            </a:r>
          </a:p>
        </p:txBody>
      </p:sp>
      <p:sp>
        <p:nvSpPr>
          <p:cNvPr name="TextBox 6" id="6"/>
          <p:cNvSpPr txBox="true"/>
          <p:nvPr/>
        </p:nvSpPr>
        <p:spPr>
          <a:xfrm rot="0">
            <a:off x="17445243" y="9563463"/>
            <a:ext cx="181347" cy="476250"/>
          </a:xfrm>
          <a:prstGeom prst="rect">
            <a:avLst/>
          </a:prstGeom>
        </p:spPr>
        <p:txBody>
          <a:bodyPr anchor="t" rtlCol="false" tIns="0" lIns="0" bIns="0" rIns="0">
            <a:spAutoFit/>
          </a:bodyPr>
          <a:lstStyle/>
          <a:p>
            <a:pPr algn="ctr">
              <a:lnSpc>
                <a:spcPts val="3899"/>
              </a:lnSpc>
              <a:spcBef>
                <a:spcPct val="0"/>
              </a:spcBef>
            </a:pPr>
            <a:r>
              <a:rPr lang="en-US" sz="2999">
                <a:solidFill>
                  <a:srgbClr val="FFFFFF"/>
                </a:solidFill>
                <a:latin typeface="Oswald"/>
                <a:ea typeface="Oswald"/>
                <a:cs typeface="Oswald"/>
                <a:sym typeface="Oswald"/>
              </a:rPr>
              <a:t>5</a:t>
            </a:r>
          </a:p>
        </p:txBody>
      </p:sp>
    </p:spTree>
  </p:cSld>
  <p:clrMapOvr>
    <a:masterClrMapping/>
  </p:clrMapOvr>
  <p:transition spd="fast">
    <p:fade/>
  </p:transition>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0">
            <a:off x="2779206" y="1920649"/>
            <a:ext cx="2027545" cy="3080525"/>
          </a:xfrm>
          <a:custGeom>
            <a:avLst/>
            <a:gdLst/>
            <a:ahLst/>
            <a:cxnLst/>
            <a:rect r="r" b="b" t="t" l="l"/>
            <a:pathLst>
              <a:path h="3080525" w="2027545">
                <a:moveTo>
                  <a:pt x="0" y="0"/>
                </a:moveTo>
                <a:lnTo>
                  <a:pt x="2027545" y="0"/>
                </a:lnTo>
                <a:lnTo>
                  <a:pt x="2027545" y="3080525"/>
                </a:lnTo>
                <a:lnTo>
                  <a:pt x="0" y="308052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2035253">
            <a:off x="15331117" y="4817487"/>
            <a:ext cx="7835077" cy="10939025"/>
          </a:xfrm>
          <a:custGeom>
            <a:avLst/>
            <a:gdLst/>
            <a:ahLst/>
            <a:cxnLst/>
            <a:rect r="r" b="b" t="t" l="l"/>
            <a:pathLst>
              <a:path h="10939025" w="7835077">
                <a:moveTo>
                  <a:pt x="0" y="0"/>
                </a:moveTo>
                <a:lnTo>
                  <a:pt x="7835077" y="0"/>
                </a:lnTo>
                <a:lnTo>
                  <a:pt x="7835077" y="10939026"/>
                </a:lnTo>
                <a:lnTo>
                  <a:pt x="0" y="1093902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AutoShape 5" id="5"/>
          <p:cNvSpPr/>
          <p:nvPr/>
        </p:nvSpPr>
        <p:spPr>
          <a:xfrm rot="0">
            <a:off x="1589541" y="5472067"/>
            <a:ext cx="15108918" cy="0"/>
          </a:xfrm>
          <a:prstGeom prst="line">
            <a:avLst/>
          </a:prstGeom>
          <a:ln cap="flat" w="38100">
            <a:solidFill>
              <a:srgbClr val="000000"/>
            </a:solidFill>
            <a:prstDash val="solid"/>
            <a:headEnd type="none" len="sm" w="sm"/>
            <a:tailEnd type="none" len="sm" w="sm"/>
          </a:ln>
        </p:spPr>
      </p:sp>
      <p:grpSp>
        <p:nvGrpSpPr>
          <p:cNvPr name="Group 6" id="6"/>
          <p:cNvGrpSpPr/>
          <p:nvPr/>
        </p:nvGrpSpPr>
        <p:grpSpPr>
          <a:xfrm rot="0">
            <a:off x="3542437" y="5240576"/>
            <a:ext cx="501082" cy="501082"/>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31211"/>
            </a:solidFill>
          </p:spPr>
        </p:sp>
        <p:sp>
          <p:nvSpPr>
            <p:cNvPr name="TextBox 8" id="8"/>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sp>
        <p:nvSpPr>
          <p:cNvPr name="TextBox 9" id="9"/>
          <p:cNvSpPr txBox="true"/>
          <p:nvPr/>
        </p:nvSpPr>
        <p:spPr>
          <a:xfrm rot="0">
            <a:off x="2335608" y="6495521"/>
            <a:ext cx="2914740" cy="1521333"/>
          </a:xfrm>
          <a:prstGeom prst="rect">
            <a:avLst/>
          </a:prstGeom>
        </p:spPr>
        <p:txBody>
          <a:bodyPr anchor="t" rtlCol="false" tIns="0" lIns="0" bIns="0" rIns="0">
            <a:spAutoFit/>
          </a:bodyPr>
          <a:lstStyle/>
          <a:p>
            <a:pPr algn="l">
              <a:lnSpc>
                <a:spcPts val="3035"/>
              </a:lnSpc>
            </a:pPr>
            <a:r>
              <a:rPr lang="en-US" sz="2199" spc="215">
                <a:solidFill>
                  <a:srgbClr val="231F20"/>
                </a:solidFill>
                <a:latin typeface="DM Sans"/>
                <a:ea typeface="DM Sans"/>
                <a:cs typeface="DM Sans"/>
                <a:sym typeface="DM Sans"/>
              </a:rPr>
              <a:t>Interpreta solicitudes y genera respuestas coherentes.</a:t>
            </a:r>
          </a:p>
        </p:txBody>
      </p:sp>
      <p:sp>
        <p:nvSpPr>
          <p:cNvPr name="TextBox 10" id="10"/>
          <p:cNvSpPr txBox="true"/>
          <p:nvPr/>
        </p:nvSpPr>
        <p:spPr>
          <a:xfrm rot="0">
            <a:off x="2779206" y="2339199"/>
            <a:ext cx="2027545" cy="1121713"/>
          </a:xfrm>
          <a:prstGeom prst="rect">
            <a:avLst/>
          </a:prstGeom>
        </p:spPr>
        <p:txBody>
          <a:bodyPr anchor="t" rtlCol="false" tIns="0" lIns="0" bIns="0" rIns="0">
            <a:spAutoFit/>
          </a:bodyPr>
          <a:lstStyle/>
          <a:p>
            <a:pPr algn="ctr">
              <a:lnSpc>
                <a:spcPts val="9141"/>
              </a:lnSpc>
            </a:pPr>
            <a:r>
              <a:rPr lang="en-US" b="true" sz="6624" spc="649">
                <a:solidFill>
                  <a:srgbClr val="FFFBFB"/>
                </a:solidFill>
                <a:latin typeface="DM Sans Bold"/>
                <a:ea typeface="DM Sans Bold"/>
                <a:cs typeface="DM Sans Bold"/>
                <a:sym typeface="DM Sans Bold"/>
              </a:rPr>
              <a:t>01</a:t>
            </a:r>
          </a:p>
        </p:txBody>
      </p:sp>
      <p:sp>
        <p:nvSpPr>
          <p:cNvPr name="TextBox 11" id="11"/>
          <p:cNvSpPr txBox="true"/>
          <p:nvPr/>
        </p:nvSpPr>
        <p:spPr>
          <a:xfrm rot="0">
            <a:off x="2059451" y="5941547"/>
            <a:ext cx="3467055" cy="484899"/>
          </a:xfrm>
          <a:prstGeom prst="rect">
            <a:avLst/>
          </a:prstGeom>
        </p:spPr>
        <p:txBody>
          <a:bodyPr anchor="t" rtlCol="false" tIns="0" lIns="0" bIns="0" rIns="0">
            <a:spAutoFit/>
          </a:bodyPr>
          <a:lstStyle/>
          <a:p>
            <a:pPr algn="ctr">
              <a:lnSpc>
                <a:spcPts val="4073"/>
              </a:lnSpc>
            </a:pPr>
            <a:r>
              <a:rPr lang="en-US" b="true" sz="2951" spc="289">
                <a:solidFill>
                  <a:srgbClr val="231F20"/>
                </a:solidFill>
                <a:latin typeface="DM Sans Bold"/>
                <a:ea typeface="DM Sans Bold"/>
                <a:cs typeface="DM Sans Bold"/>
                <a:sym typeface="DM Sans Bold"/>
              </a:rPr>
              <a:t>LLM</a:t>
            </a:r>
          </a:p>
        </p:txBody>
      </p:sp>
      <p:sp>
        <p:nvSpPr>
          <p:cNvPr name="Freeform 12" id="12"/>
          <p:cNvSpPr/>
          <p:nvPr/>
        </p:nvSpPr>
        <p:spPr>
          <a:xfrm flipH="false" flipV="false" rot="0">
            <a:off x="8130227" y="1920649"/>
            <a:ext cx="2027545" cy="3080525"/>
          </a:xfrm>
          <a:custGeom>
            <a:avLst/>
            <a:gdLst/>
            <a:ahLst/>
            <a:cxnLst/>
            <a:rect r="r" b="b" t="t" l="l"/>
            <a:pathLst>
              <a:path h="3080525" w="2027545">
                <a:moveTo>
                  <a:pt x="0" y="0"/>
                </a:moveTo>
                <a:lnTo>
                  <a:pt x="2027546" y="0"/>
                </a:lnTo>
                <a:lnTo>
                  <a:pt x="2027546" y="3080525"/>
                </a:lnTo>
                <a:lnTo>
                  <a:pt x="0" y="308052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13" id="13"/>
          <p:cNvGrpSpPr/>
          <p:nvPr/>
        </p:nvGrpSpPr>
        <p:grpSpPr>
          <a:xfrm rot="0">
            <a:off x="8893459" y="5240576"/>
            <a:ext cx="501082" cy="501082"/>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31211"/>
            </a:solidFill>
          </p:spPr>
        </p:sp>
        <p:sp>
          <p:nvSpPr>
            <p:cNvPr name="TextBox 15" id="15"/>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sp>
        <p:nvSpPr>
          <p:cNvPr name="TextBox 16" id="16"/>
          <p:cNvSpPr txBox="true"/>
          <p:nvPr/>
        </p:nvSpPr>
        <p:spPr>
          <a:xfrm rot="0">
            <a:off x="8130227" y="2339199"/>
            <a:ext cx="2027545" cy="1121713"/>
          </a:xfrm>
          <a:prstGeom prst="rect">
            <a:avLst/>
          </a:prstGeom>
        </p:spPr>
        <p:txBody>
          <a:bodyPr anchor="t" rtlCol="false" tIns="0" lIns="0" bIns="0" rIns="0">
            <a:spAutoFit/>
          </a:bodyPr>
          <a:lstStyle/>
          <a:p>
            <a:pPr algn="ctr">
              <a:lnSpc>
                <a:spcPts val="9141"/>
              </a:lnSpc>
            </a:pPr>
            <a:r>
              <a:rPr lang="en-US" b="true" sz="6624" spc="649">
                <a:solidFill>
                  <a:srgbClr val="FFFBFB"/>
                </a:solidFill>
                <a:latin typeface="DM Sans Bold"/>
                <a:ea typeface="DM Sans Bold"/>
                <a:cs typeface="DM Sans Bold"/>
                <a:sym typeface="DM Sans Bold"/>
              </a:rPr>
              <a:t>02</a:t>
            </a:r>
          </a:p>
        </p:txBody>
      </p:sp>
      <p:sp>
        <p:nvSpPr>
          <p:cNvPr name="Freeform 17" id="17"/>
          <p:cNvSpPr/>
          <p:nvPr/>
        </p:nvSpPr>
        <p:spPr>
          <a:xfrm flipH="false" flipV="false" rot="0">
            <a:off x="13186723" y="1920649"/>
            <a:ext cx="2027545" cy="3080525"/>
          </a:xfrm>
          <a:custGeom>
            <a:avLst/>
            <a:gdLst/>
            <a:ahLst/>
            <a:cxnLst/>
            <a:rect r="r" b="b" t="t" l="l"/>
            <a:pathLst>
              <a:path h="3080525" w="2027545">
                <a:moveTo>
                  <a:pt x="0" y="0"/>
                </a:moveTo>
                <a:lnTo>
                  <a:pt x="2027545" y="0"/>
                </a:lnTo>
                <a:lnTo>
                  <a:pt x="2027545" y="3080525"/>
                </a:lnTo>
                <a:lnTo>
                  <a:pt x="0" y="308052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18" id="18"/>
          <p:cNvGrpSpPr/>
          <p:nvPr/>
        </p:nvGrpSpPr>
        <p:grpSpPr>
          <a:xfrm rot="0">
            <a:off x="13949955" y="5240576"/>
            <a:ext cx="501082" cy="501082"/>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31211"/>
            </a:solidFill>
          </p:spPr>
        </p:sp>
        <p:sp>
          <p:nvSpPr>
            <p:cNvPr name="TextBox 20" id="20"/>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sp>
        <p:nvSpPr>
          <p:cNvPr name="TextBox 21" id="21"/>
          <p:cNvSpPr txBox="true"/>
          <p:nvPr/>
        </p:nvSpPr>
        <p:spPr>
          <a:xfrm rot="0">
            <a:off x="13186723" y="2339199"/>
            <a:ext cx="2027545" cy="1121713"/>
          </a:xfrm>
          <a:prstGeom prst="rect">
            <a:avLst/>
          </a:prstGeom>
        </p:spPr>
        <p:txBody>
          <a:bodyPr anchor="t" rtlCol="false" tIns="0" lIns="0" bIns="0" rIns="0">
            <a:spAutoFit/>
          </a:bodyPr>
          <a:lstStyle/>
          <a:p>
            <a:pPr algn="ctr">
              <a:lnSpc>
                <a:spcPts val="9141"/>
              </a:lnSpc>
            </a:pPr>
            <a:r>
              <a:rPr lang="en-US" b="true" sz="6624" spc="649">
                <a:solidFill>
                  <a:srgbClr val="FFFBFB"/>
                </a:solidFill>
                <a:latin typeface="DM Sans Bold"/>
                <a:ea typeface="DM Sans Bold"/>
                <a:cs typeface="DM Sans Bold"/>
                <a:sym typeface="DM Sans Bold"/>
              </a:rPr>
              <a:t>03</a:t>
            </a:r>
          </a:p>
        </p:txBody>
      </p:sp>
      <p:sp>
        <p:nvSpPr>
          <p:cNvPr name="TextBox 22" id="22"/>
          <p:cNvSpPr txBox="true"/>
          <p:nvPr/>
        </p:nvSpPr>
        <p:spPr>
          <a:xfrm rot="0">
            <a:off x="7541737" y="6616947"/>
            <a:ext cx="3204526" cy="1140333"/>
          </a:xfrm>
          <a:prstGeom prst="rect">
            <a:avLst/>
          </a:prstGeom>
        </p:spPr>
        <p:txBody>
          <a:bodyPr anchor="t" rtlCol="false" tIns="0" lIns="0" bIns="0" rIns="0">
            <a:spAutoFit/>
          </a:bodyPr>
          <a:lstStyle/>
          <a:p>
            <a:pPr algn="l">
              <a:lnSpc>
                <a:spcPts val="3035"/>
              </a:lnSpc>
            </a:pPr>
            <a:r>
              <a:rPr lang="en-US" sz="2199" spc="215">
                <a:solidFill>
                  <a:srgbClr val="231F20"/>
                </a:solidFill>
                <a:latin typeface="DM Sans"/>
                <a:ea typeface="DM Sans"/>
                <a:cs typeface="DM Sans"/>
                <a:sym typeface="DM Sans"/>
              </a:rPr>
              <a:t>Enriquecimiento del contexto para mejorar la precisión.</a:t>
            </a:r>
          </a:p>
        </p:txBody>
      </p:sp>
      <p:sp>
        <p:nvSpPr>
          <p:cNvPr name="TextBox 23" id="23"/>
          <p:cNvSpPr txBox="true"/>
          <p:nvPr/>
        </p:nvSpPr>
        <p:spPr>
          <a:xfrm rot="0">
            <a:off x="7789084" y="5941547"/>
            <a:ext cx="2709833" cy="484899"/>
          </a:xfrm>
          <a:prstGeom prst="rect">
            <a:avLst/>
          </a:prstGeom>
        </p:spPr>
        <p:txBody>
          <a:bodyPr anchor="t" rtlCol="false" tIns="0" lIns="0" bIns="0" rIns="0">
            <a:spAutoFit/>
          </a:bodyPr>
          <a:lstStyle/>
          <a:p>
            <a:pPr algn="ctr">
              <a:lnSpc>
                <a:spcPts val="4073"/>
              </a:lnSpc>
            </a:pPr>
            <a:r>
              <a:rPr lang="en-US" b="true" sz="2951" spc="289">
                <a:solidFill>
                  <a:srgbClr val="231F20"/>
                </a:solidFill>
                <a:latin typeface="DM Sans Bold"/>
                <a:ea typeface="DM Sans Bold"/>
                <a:cs typeface="DM Sans Bold"/>
                <a:sym typeface="DM Sans Bold"/>
              </a:rPr>
              <a:t>RAG</a:t>
            </a:r>
          </a:p>
        </p:txBody>
      </p:sp>
      <p:sp>
        <p:nvSpPr>
          <p:cNvPr name="TextBox 24" id="24"/>
          <p:cNvSpPr txBox="true"/>
          <p:nvPr/>
        </p:nvSpPr>
        <p:spPr>
          <a:xfrm rot="0">
            <a:off x="12598233" y="7041875"/>
            <a:ext cx="3204526" cy="1902333"/>
          </a:xfrm>
          <a:prstGeom prst="rect">
            <a:avLst/>
          </a:prstGeom>
        </p:spPr>
        <p:txBody>
          <a:bodyPr anchor="t" rtlCol="false" tIns="0" lIns="0" bIns="0" rIns="0">
            <a:spAutoFit/>
          </a:bodyPr>
          <a:lstStyle/>
          <a:p>
            <a:pPr algn="l">
              <a:lnSpc>
                <a:spcPts val="3035"/>
              </a:lnSpc>
            </a:pPr>
            <a:r>
              <a:rPr lang="en-US" sz="2199" spc="215">
                <a:solidFill>
                  <a:srgbClr val="231F20"/>
                </a:solidFill>
                <a:latin typeface="DM Sans"/>
                <a:ea typeface="DM Sans"/>
                <a:cs typeface="DM Sans"/>
                <a:sym typeface="DM Sans"/>
              </a:rPr>
              <a:t>Gestiona Google Calendar y Gmail según las instrucciones del usuario.</a:t>
            </a:r>
          </a:p>
        </p:txBody>
      </p:sp>
      <p:sp>
        <p:nvSpPr>
          <p:cNvPr name="TextBox 25" id="25"/>
          <p:cNvSpPr txBox="true"/>
          <p:nvPr/>
        </p:nvSpPr>
        <p:spPr>
          <a:xfrm rot="0">
            <a:off x="12488392" y="5932022"/>
            <a:ext cx="3424208" cy="919353"/>
          </a:xfrm>
          <a:prstGeom prst="rect">
            <a:avLst/>
          </a:prstGeom>
        </p:spPr>
        <p:txBody>
          <a:bodyPr anchor="t" rtlCol="false" tIns="0" lIns="0" bIns="0" rIns="0">
            <a:spAutoFit/>
          </a:bodyPr>
          <a:lstStyle/>
          <a:p>
            <a:pPr algn="ctr">
              <a:lnSpc>
                <a:spcPts val="3726"/>
              </a:lnSpc>
            </a:pPr>
            <a:r>
              <a:rPr lang="en-US" b="true" sz="2700" spc="264">
                <a:solidFill>
                  <a:srgbClr val="231F20"/>
                </a:solidFill>
                <a:latin typeface="DM Sans Bold"/>
                <a:ea typeface="DM Sans Bold"/>
                <a:cs typeface="DM Sans Bold"/>
                <a:sym typeface="DM Sans Bold"/>
              </a:rPr>
              <a:t>AGENTE ESPECIALIZADO</a:t>
            </a:r>
          </a:p>
        </p:txBody>
      </p:sp>
      <p:sp>
        <p:nvSpPr>
          <p:cNvPr name="Freeform 26" id="26"/>
          <p:cNvSpPr/>
          <p:nvPr/>
        </p:nvSpPr>
        <p:spPr>
          <a:xfrm flipH="false" flipV="false" rot="-10799999">
            <a:off x="-2729621" y="-7074240"/>
            <a:ext cx="7835077" cy="10939025"/>
          </a:xfrm>
          <a:custGeom>
            <a:avLst/>
            <a:gdLst/>
            <a:ahLst/>
            <a:cxnLst/>
            <a:rect r="r" b="b" t="t" l="l"/>
            <a:pathLst>
              <a:path h="10939025" w="7835077">
                <a:moveTo>
                  <a:pt x="0" y="0"/>
                </a:moveTo>
                <a:lnTo>
                  <a:pt x="7835076" y="0"/>
                </a:lnTo>
                <a:lnTo>
                  <a:pt x="7835076" y="10939026"/>
                </a:lnTo>
                <a:lnTo>
                  <a:pt x="0" y="1093902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27" id="27"/>
          <p:cNvSpPr txBox="true"/>
          <p:nvPr/>
        </p:nvSpPr>
        <p:spPr>
          <a:xfrm rot="0">
            <a:off x="4283311" y="322354"/>
            <a:ext cx="9721379" cy="931545"/>
          </a:xfrm>
          <a:prstGeom prst="rect">
            <a:avLst/>
          </a:prstGeom>
        </p:spPr>
        <p:txBody>
          <a:bodyPr anchor="t" rtlCol="false" tIns="0" lIns="0" bIns="0" rIns="0">
            <a:spAutoFit/>
          </a:bodyPr>
          <a:lstStyle/>
          <a:p>
            <a:pPr algn="ctr" marL="0" indent="0" lvl="0">
              <a:lnSpc>
                <a:spcPts val="7589"/>
              </a:lnSpc>
              <a:spcBef>
                <a:spcPct val="0"/>
              </a:spcBef>
            </a:pPr>
            <a:r>
              <a:rPr lang="en-US" b="true" sz="5499" spc="538" strike="noStrike" u="none">
                <a:solidFill>
                  <a:srgbClr val="000000"/>
                </a:solidFill>
                <a:latin typeface="Oswald Bold"/>
                <a:ea typeface="Oswald Bold"/>
                <a:cs typeface="Oswald Bold"/>
                <a:sym typeface="Oswald Bold"/>
              </a:rPr>
              <a:t>COMPONENTES PRINCIPALES</a:t>
            </a:r>
          </a:p>
        </p:txBody>
      </p:sp>
      <p:sp>
        <p:nvSpPr>
          <p:cNvPr name="TextBox 28" id="28"/>
          <p:cNvSpPr txBox="true"/>
          <p:nvPr/>
        </p:nvSpPr>
        <p:spPr>
          <a:xfrm rot="0">
            <a:off x="17440071" y="9563463"/>
            <a:ext cx="191691" cy="476250"/>
          </a:xfrm>
          <a:prstGeom prst="rect">
            <a:avLst/>
          </a:prstGeom>
        </p:spPr>
        <p:txBody>
          <a:bodyPr anchor="t" rtlCol="false" tIns="0" lIns="0" bIns="0" rIns="0">
            <a:spAutoFit/>
          </a:bodyPr>
          <a:lstStyle/>
          <a:p>
            <a:pPr algn="ctr">
              <a:lnSpc>
                <a:spcPts val="3899"/>
              </a:lnSpc>
              <a:spcBef>
                <a:spcPct val="0"/>
              </a:spcBef>
            </a:pPr>
            <a:r>
              <a:rPr lang="en-US" sz="2999">
                <a:solidFill>
                  <a:srgbClr val="000000"/>
                </a:solidFill>
                <a:latin typeface="Oswald"/>
                <a:ea typeface="Oswald"/>
                <a:cs typeface="Oswald"/>
                <a:sym typeface="Oswald"/>
              </a:rPr>
              <a:t>6</a:t>
            </a:r>
          </a:p>
        </p:txBody>
      </p:sp>
    </p:spTree>
  </p:cSld>
  <p:clrMapOvr>
    <a:masterClrMapping/>
  </p:clrMapOvr>
  <p:transition spd="fast">
    <p:fade/>
  </p:transition>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sp>
        <p:nvSpPr>
          <p:cNvPr name="Freeform 2" id="2"/>
          <p:cNvSpPr/>
          <p:nvPr/>
        </p:nvSpPr>
        <p:spPr>
          <a:xfrm flipH="false" flipV="false" rot="0">
            <a:off x="1003965" y="347662"/>
            <a:ext cx="16280071" cy="9591675"/>
          </a:xfrm>
          <a:custGeom>
            <a:avLst/>
            <a:gdLst/>
            <a:ahLst/>
            <a:cxnLst/>
            <a:rect r="r" b="b" t="t" l="l"/>
            <a:pathLst>
              <a:path h="9591675" w="16280071">
                <a:moveTo>
                  <a:pt x="0" y="0"/>
                </a:moveTo>
                <a:lnTo>
                  <a:pt x="16280070" y="0"/>
                </a:lnTo>
                <a:lnTo>
                  <a:pt x="16280070" y="9591676"/>
                </a:lnTo>
                <a:lnTo>
                  <a:pt x="0" y="9591676"/>
                </a:lnTo>
                <a:lnTo>
                  <a:pt x="0" y="0"/>
                </a:lnTo>
                <a:close/>
              </a:path>
            </a:pathLst>
          </a:custGeom>
          <a:blipFill>
            <a:blip r:embed="rId3"/>
            <a:stretch>
              <a:fillRect l="0" t="0" r="0" b="0"/>
            </a:stretch>
          </a:blipFill>
        </p:spPr>
      </p:sp>
      <p:sp>
        <p:nvSpPr>
          <p:cNvPr name="TextBox 3" id="3"/>
          <p:cNvSpPr txBox="true"/>
          <p:nvPr/>
        </p:nvSpPr>
        <p:spPr>
          <a:xfrm rot="0">
            <a:off x="17462358" y="9563463"/>
            <a:ext cx="147117" cy="476250"/>
          </a:xfrm>
          <a:prstGeom prst="rect">
            <a:avLst/>
          </a:prstGeom>
        </p:spPr>
        <p:txBody>
          <a:bodyPr anchor="t" rtlCol="false" tIns="0" lIns="0" bIns="0" rIns="0">
            <a:spAutoFit/>
          </a:bodyPr>
          <a:lstStyle/>
          <a:p>
            <a:pPr algn="ctr">
              <a:lnSpc>
                <a:spcPts val="3899"/>
              </a:lnSpc>
              <a:spcBef>
                <a:spcPct val="0"/>
              </a:spcBef>
            </a:pPr>
            <a:r>
              <a:rPr lang="en-US" sz="2999">
                <a:solidFill>
                  <a:srgbClr val="000000"/>
                </a:solidFill>
                <a:latin typeface="Oswald"/>
                <a:ea typeface="Oswald"/>
                <a:cs typeface="Oswald"/>
                <a:sym typeface="Oswald"/>
              </a:rPr>
              <a:t>7</a:t>
            </a:r>
          </a:p>
        </p:txBody>
      </p:sp>
      <p:sp>
        <p:nvSpPr>
          <p:cNvPr name="TextBox 4" id="4"/>
          <p:cNvSpPr txBox="true"/>
          <p:nvPr/>
        </p:nvSpPr>
        <p:spPr>
          <a:xfrm rot="0">
            <a:off x="471032" y="290512"/>
            <a:ext cx="3360837" cy="512445"/>
          </a:xfrm>
          <a:prstGeom prst="rect">
            <a:avLst/>
          </a:prstGeom>
        </p:spPr>
        <p:txBody>
          <a:bodyPr anchor="t" rtlCol="false" tIns="0" lIns="0" bIns="0" rIns="0">
            <a:spAutoFit/>
          </a:bodyPr>
          <a:lstStyle/>
          <a:p>
            <a:pPr algn="ctr" marL="0" indent="0" lvl="0">
              <a:lnSpc>
                <a:spcPts val="4140"/>
              </a:lnSpc>
              <a:spcBef>
                <a:spcPct val="0"/>
              </a:spcBef>
            </a:pPr>
            <a:r>
              <a:rPr lang="en-US" b="true" sz="3000" spc="294">
                <a:solidFill>
                  <a:srgbClr val="000000"/>
                </a:solidFill>
                <a:latin typeface="Oswald Bold"/>
                <a:ea typeface="Oswald Bold"/>
                <a:cs typeface="Oswald Bold"/>
                <a:sym typeface="Oswald Bold"/>
              </a:rPr>
              <a:t>Diagrama general</a:t>
            </a:r>
          </a:p>
        </p:txBody>
      </p:sp>
    </p:spTree>
  </p:cSld>
  <p:clrMapOvr>
    <a:masterClrMapping/>
  </p:clrMapOvr>
  <p:transition spd="fast">
    <p:fade/>
  </p:transition>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sp>
        <p:nvSpPr>
          <p:cNvPr name="Freeform 2" id="2"/>
          <p:cNvSpPr/>
          <p:nvPr/>
        </p:nvSpPr>
        <p:spPr>
          <a:xfrm flipH="false" flipV="false" rot="0">
            <a:off x="1003965" y="347662"/>
            <a:ext cx="16280071" cy="9591675"/>
          </a:xfrm>
          <a:custGeom>
            <a:avLst/>
            <a:gdLst/>
            <a:ahLst/>
            <a:cxnLst/>
            <a:rect r="r" b="b" t="t" l="l"/>
            <a:pathLst>
              <a:path h="9591675" w="16280071">
                <a:moveTo>
                  <a:pt x="0" y="0"/>
                </a:moveTo>
                <a:lnTo>
                  <a:pt x="16280070" y="0"/>
                </a:lnTo>
                <a:lnTo>
                  <a:pt x="16280070" y="9591676"/>
                </a:lnTo>
                <a:lnTo>
                  <a:pt x="0" y="9591676"/>
                </a:lnTo>
                <a:lnTo>
                  <a:pt x="0" y="0"/>
                </a:lnTo>
                <a:close/>
              </a:path>
            </a:pathLst>
          </a:custGeom>
          <a:blipFill>
            <a:blip r:embed="rId2"/>
            <a:stretch>
              <a:fillRect l="0" t="0" r="0" b="0"/>
            </a:stretch>
          </a:blipFill>
        </p:spPr>
      </p:sp>
      <p:grpSp>
        <p:nvGrpSpPr>
          <p:cNvPr name="Group 3" id="3"/>
          <p:cNvGrpSpPr/>
          <p:nvPr/>
        </p:nvGrpSpPr>
        <p:grpSpPr>
          <a:xfrm rot="0">
            <a:off x="11407611" y="258988"/>
            <a:ext cx="6033242" cy="4523474"/>
            <a:chOff x="0" y="0"/>
            <a:chExt cx="1589002" cy="1191368"/>
          </a:xfrm>
        </p:grpSpPr>
        <p:sp>
          <p:nvSpPr>
            <p:cNvPr name="Freeform 4" id="4"/>
            <p:cNvSpPr/>
            <p:nvPr/>
          </p:nvSpPr>
          <p:spPr>
            <a:xfrm flipH="false" flipV="false" rot="0">
              <a:off x="0" y="0"/>
              <a:ext cx="1589002" cy="1191368"/>
            </a:xfrm>
            <a:custGeom>
              <a:avLst/>
              <a:gdLst/>
              <a:ahLst/>
              <a:cxnLst/>
              <a:rect r="r" b="b" t="t" l="l"/>
              <a:pathLst>
                <a:path h="1191368" w="1589002">
                  <a:moveTo>
                    <a:pt x="0" y="0"/>
                  </a:moveTo>
                  <a:lnTo>
                    <a:pt x="1589002" y="0"/>
                  </a:lnTo>
                  <a:lnTo>
                    <a:pt x="1589002" y="1191368"/>
                  </a:lnTo>
                  <a:lnTo>
                    <a:pt x="0" y="1191368"/>
                  </a:lnTo>
                  <a:close/>
                </a:path>
              </a:pathLst>
            </a:custGeom>
            <a:solidFill>
              <a:srgbClr val="000000">
                <a:alpha val="0"/>
              </a:srgbClr>
            </a:solidFill>
            <a:ln w="38100" cap="sq">
              <a:solidFill>
                <a:srgbClr val="FF3131"/>
              </a:solidFill>
              <a:prstDash val="solid"/>
              <a:miter/>
            </a:ln>
          </p:spPr>
        </p:sp>
        <p:sp>
          <p:nvSpPr>
            <p:cNvPr name="TextBox 5" id="5"/>
            <p:cNvSpPr txBox="true"/>
            <p:nvPr/>
          </p:nvSpPr>
          <p:spPr>
            <a:xfrm>
              <a:off x="0" y="-19050"/>
              <a:ext cx="1589002" cy="1210418"/>
            </a:xfrm>
            <a:prstGeom prst="rect">
              <a:avLst/>
            </a:prstGeom>
          </p:spPr>
          <p:txBody>
            <a:bodyPr anchor="ctr" rtlCol="false" tIns="50800" lIns="50800" bIns="50800" rIns="50800"/>
            <a:lstStyle/>
            <a:p>
              <a:pPr algn="ctr">
                <a:lnSpc>
                  <a:spcPts val="2859"/>
                </a:lnSpc>
              </a:pPr>
            </a:p>
          </p:txBody>
        </p:sp>
      </p:grpSp>
      <p:sp>
        <p:nvSpPr>
          <p:cNvPr name="TextBox 6" id="6"/>
          <p:cNvSpPr txBox="true"/>
          <p:nvPr/>
        </p:nvSpPr>
        <p:spPr>
          <a:xfrm rot="0">
            <a:off x="17440853" y="9563463"/>
            <a:ext cx="190128" cy="476250"/>
          </a:xfrm>
          <a:prstGeom prst="rect">
            <a:avLst/>
          </a:prstGeom>
        </p:spPr>
        <p:txBody>
          <a:bodyPr anchor="t" rtlCol="false" tIns="0" lIns="0" bIns="0" rIns="0">
            <a:spAutoFit/>
          </a:bodyPr>
          <a:lstStyle/>
          <a:p>
            <a:pPr algn="ctr">
              <a:lnSpc>
                <a:spcPts val="3899"/>
              </a:lnSpc>
              <a:spcBef>
                <a:spcPct val="0"/>
              </a:spcBef>
            </a:pPr>
            <a:r>
              <a:rPr lang="en-US" sz="2999">
                <a:solidFill>
                  <a:srgbClr val="000000"/>
                </a:solidFill>
                <a:latin typeface="Oswald"/>
                <a:ea typeface="Oswald"/>
                <a:cs typeface="Oswald"/>
                <a:sym typeface="Oswald"/>
              </a:rPr>
              <a:t>8</a:t>
            </a:r>
          </a:p>
        </p:txBody>
      </p:sp>
      <p:sp>
        <p:nvSpPr>
          <p:cNvPr name="TextBox 7" id="7"/>
          <p:cNvSpPr txBox="true"/>
          <p:nvPr/>
        </p:nvSpPr>
        <p:spPr>
          <a:xfrm rot="0">
            <a:off x="471032" y="290512"/>
            <a:ext cx="3360837" cy="512445"/>
          </a:xfrm>
          <a:prstGeom prst="rect">
            <a:avLst/>
          </a:prstGeom>
        </p:spPr>
        <p:txBody>
          <a:bodyPr anchor="t" rtlCol="false" tIns="0" lIns="0" bIns="0" rIns="0">
            <a:spAutoFit/>
          </a:bodyPr>
          <a:lstStyle/>
          <a:p>
            <a:pPr algn="ctr" marL="0" indent="0" lvl="0">
              <a:lnSpc>
                <a:spcPts val="4140"/>
              </a:lnSpc>
              <a:spcBef>
                <a:spcPct val="0"/>
              </a:spcBef>
            </a:pPr>
            <a:r>
              <a:rPr lang="en-US" b="true" sz="3000" spc="294">
                <a:solidFill>
                  <a:srgbClr val="000000"/>
                </a:solidFill>
                <a:latin typeface="Oswald Bold"/>
                <a:ea typeface="Oswald Bold"/>
                <a:cs typeface="Oswald Bold"/>
                <a:sym typeface="Oswald Bold"/>
              </a:rPr>
              <a:t>Diagrama general</a:t>
            </a:r>
          </a:p>
        </p:txBody>
      </p:sp>
    </p:spTree>
  </p:cSld>
  <p:clrMapOvr>
    <a:masterClrMapping/>
  </p:clrMapOvr>
  <p:transition spd="fast">
    <p:circle/>
  </p:transition>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sp>
        <p:nvSpPr>
          <p:cNvPr name="TextBox 2" id="2"/>
          <p:cNvSpPr txBox="true"/>
          <p:nvPr/>
        </p:nvSpPr>
        <p:spPr>
          <a:xfrm rot="0">
            <a:off x="17440294" y="9563463"/>
            <a:ext cx="191244" cy="476250"/>
          </a:xfrm>
          <a:prstGeom prst="rect">
            <a:avLst/>
          </a:prstGeom>
        </p:spPr>
        <p:txBody>
          <a:bodyPr anchor="t" rtlCol="false" tIns="0" lIns="0" bIns="0" rIns="0">
            <a:spAutoFit/>
          </a:bodyPr>
          <a:lstStyle/>
          <a:p>
            <a:pPr algn="ctr">
              <a:lnSpc>
                <a:spcPts val="3899"/>
              </a:lnSpc>
              <a:spcBef>
                <a:spcPct val="0"/>
              </a:spcBef>
            </a:pPr>
            <a:r>
              <a:rPr lang="en-US" sz="2999">
                <a:solidFill>
                  <a:srgbClr val="000000"/>
                </a:solidFill>
                <a:latin typeface="Oswald"/>
                <a:ea typeface="Oswald"/>
                <a:cs typeface="Oswald"/>
                <a:sym typeface="Oswald"/>
              </a:rPr>
              <a:t>9</a:t>
            </a:r>
          </a:p>
        </p:txBody>
      </p:sp>
      <p:sp>
        <p:nvSpPr>
          <p:cNvPr name="TextBox 3" id="3"/>
          <p:cNvSpPr txBox="true"/>
          <p:nvPr/>
        </p:nvSpPr>
        <p:spPr>
          <a:xfrm rot="0">
            <a:off x="1028700" y="933450"/>
            <a:ext cx="1415876" cy="931545"/>
          </a:xfrm>
          <a:prstGeom prst="rect">
            <a:avLst/>
          </a:prstGeom>
        </p:spPr>
        <p:txBody>
          <a:bodyPr anchor="t" rtlCol="false" tIns="0" lIns="0" bIns="0" rIns="0">
            <a:spAutoFit/>
          </a:bodyPr>
          <a:lstStyle/>
          <a:p>
            <a:pPr algn="ctr" marL="0" indent="0" lvl="0">
              <a:lnSpc>
                <a:spcPts val="7589"/>
              </a:lnSpc>
              <a:spcBef>
                <a:spcPct val="0"/>
              </a:spcBef>
            </a:pPr>
            <a:r>
              <a:rPr lang="en-US" b="true" sz="5499" spc="538">
                <a:solidFill>
                  <a:srgbClr val="000000"/>
                </a:solidFill>
                <a:latin typeface="Oswald Bold"/>
                <a:ea typeface="Oswald Bold"/>
                <a:cs typeface="Oswald Bold"/>
                <a:sym typeface="Oswald Bold"/>
              </a:rPr>
              <a:t>RAG</a:t>
            </a:r>
          </a:p>
        </p:txBody>
      </p:sp>
      <p:grpSp>
        <p:nvGrpSpPr>
          <p:cNvPr name="Group 4" id="4"/>
          <p:cNvGrpSpPr/>
          <p:nvPr/>
        </p:nvGrpSpPr>
        <p:grpSpPr>
          <a:xfrm rot="0">
            <a:off x="2711976" y="2568015"/>
            <a:ext cx="5179549" cy="6690285"/>
            <a:chOff x="0" y="0"/>
            <a:chExt cx="6906065" cy="8920380"/>
          </a:xfrm>
        </p:grpSpPr>
        <p:grpSp>
          <p:nvGrpSpPr>
            <p:cNvPr name="Group 5" id="5"/>
            <p:cNvGrpSpPr/>
            <p:nvPr/>
          </p:nvGrpSpPr>
          <p:grpSpPr>
            <a:xfrm rot="0">
              <a:off x="0" y="0"/>
              <a:ext cx="6906065" cy="8920380"/>
              <a:chOff x="0" y="0"/>
              <a:chExt cx="1364161" cy="1762050"/>
            </a:xfrm>
          </p:grpSpPr>
          <p:sp>
            <p:nvSpPr>
              <p:cNvPr name="Freeform 6" id="6"/>
              <p:cNvSpPr/>
              <p:nvPr/>
            </p:nvSpPr>
            <p:spPr>
              <a:xfrm flipH="false" flipV="false" rot="0">
                <a:off x="0" y="0"/>
                <a:ext cx="1364161" cy="1762050"/>
              </a:xfrm>
              <a:custGeom>
                <a:avLst/>
                <a:gdLst/>
                <a:ahLst/>
                <a:cxnLst/>
                <a:rect r="r" b="b" t="t" l="l"/>
                <a:pathLst>
                  <a:path h="1762050" w="1364161">
                    <a:moveTo>
                      <a:pt x="76230" y="0"/>
                    </a:moveTo>
                    <a:lnTo>
                      <a:pt x="1287931" y="0"/>
                    </a:lnTo>
                    <a:cubicBezTo>
                      <a:pt x="1308148" y="0"/>
                      <a:pt x="1327538" y="8031"/>
                      <a:pt x="1341834" y="22327"/>
                    </a:cubicBezTo>
                    <a:cubicBezTo>
                      <a:pt x="1356130" y="36623"/>
                      <a:pt x="1364161" y="56013"/>
                      <a:pt x="1364161" y="76230"/>
                    </a:cubicBezTo>
                    <a:lnTo>
                      <a:pt x="1364161" y="1685820"/>
                    </a:lnTo>
                    <a:cubicBezTo>
                      <a:pt x="1364161" y="1727921"/>
                      <a:pt x="1330032" y="1762050"/>
                      <a:pt x="1287931" y="1762050"/>
                    </a:cubicBezTo>
                    <a:lnTo>
                      <a:pt x="76230" y="1762050"/>
                    </a:lnTo>
                    <a:cubicBezTo>
                      <a:pt x="34129" y="1762050"/>
                      <a:pt x="0" y="1727921"/>
                      <a:pt x="0" y="1685820"/>
                    </a:cubicBezTo>
                    <a:lnTo>
                      <a:pt x="0" y="76230"/>
                    </a:lnTo>
                    <a:cubicBezTo>
                      <a:pt x="0" y="34129"/>
                      <a:pt x="34129" y="0"/>
                      <a:pt x="76230" y="0"/>
                    </a:cubicBezTo>
                    <a:close/>
                  </a:path>
                </a:pathLst>
              </a:custGeom>
              <a:solidFill>
                <a:srgbClr val="CCCCCC"/>
              </a:solidFill>
            </p:spPr>
          </p:sp>
          <p:sp>
            <p:nvSpPr>
              <p:cNvPr name="TextBox 7" id="7"/>
              <p:cNvSpPr txBox="true"/>
              <p:nvPr/>
            </p:nvSpPr>
            <p:spPr>
              <a:xfrm>
                <a:off x="0" y="-19050"/>
                <a:ext cx="1364161" cy="1781100"/>
              </a:xfrm>
              <a:prstGeom prst="rect">
                <a:avLst/>
              </a:prstGeom>
            </p:spPr>
            <p:txBody>
              <a:bodyPr anchor="ctr" rtlCol="false" tIns="50800" lIns="50800" bIns="50800" rIns="50800"/>
              <a:lstStyle/>
              <a:p>
                <a:pPr algn="ctr">
                  <a:lnSpc>
                    <a:spcPts val="2859"/>
                  </a:lnSpc>
                </a:pPr>
              </a:p>
            </p:txBody>
          </p:sp>
        </p:grpSp>
        <p:sp>
          <p:nvSpPr>
            <p:cNvPr name="Freeform 8" id="8"/>
            <p:cNvSpPr/>
            <p:nvPr/>
          </p:nvSpPr>
          <p:spPr>
            <a:xfrm flipH="false" flipV="false" rot="0">
              <a:off x="2033736" y="5128976"/>
              <a:ext cx="2838592" cy="2849277"/>
            </a:xfrm>
            <a:custGeom>
              <a:avLst/>
              <a:gdLst/>
              <a:ahLst/>
              <a:cxnLst/>
              <a:rect r="r" b="b" t="t" l="l"/>
              <a:pathLst>
                <a:path h="2849277" w="2838592">
                  <a:moveTo>
                    <a:pt x="0" y="0"/>
                  </a:moveTo>
                  <a:lnTo>
                    <a:pt x="2838592" y="0"/>
                  </a:lnTo>
                  <a:lnTo>
                    <a:pt x="2838592" y="2849277"/>
                  </a:lnTo>
                  <a:lnTo>
                    <a:pt x="0" y="2849277"/>
                  </a:lnTo>
                  <a:lnTo>
                    <a:pt x="0" y="0"/>
                  </a:lnTo>
                  <a:close/>
                </a:path>
              </a:pathLst>
            </a:custGeom>
            <a:blipFill>
              <a:blip r:embed="rId2"/>
              <a:stretch>
                <a:fillRect l="0" t="0" r="0" b="0"/>
              </a:stretch>
            </a:blipFill>
          </p:spPr>
        </p:sp>
        <p:sp>
          <p:nvSpPr>
            <p:cNvPr name="TextBox 9" id="9"/>
            <p:cNvSpPr txBox="true"/>
            <p:nvPr/>
          </p:nvSpPr>
          <p:spPr>
            <a:xfrm rot="0">
              <a:off x="1188961" y="2691030"/>
              <a:ext cx="4528142" cy="1428750"/>
            </a:xfrm>
            <a:prstGeom prst="rect">
              <a:avLst/>
            </a:prstGeom>
          </p:spPr>
          <p:txBody>
            <a:bodyPr anchor="t" rtlCol="false" tIns="0" lIns="0" bIns="0" rIns="0">
              <a:spAutoFit/>
            </a:bodyPr>
            <a:lstStyle/>
            <a:p>
              <a:pPr algn="ctr" marL="0" indent="0" lvl="0">
                <a:lnSpc>
                  <a:spcPts val="4200"/>
                </a:lnSpc>
                <a:spcBef>
                  <a:spcPct val="0"/>
                </a:spcBef>
              </a:pPr>
              <a:r>
                <a:rPr lang="en-US" b="true" sz="3000" strike="noStrike" u="none">
                  <a:solidFill>
                    <a:srgbClr val="100F0D"/>
                  </a:solidFill>
                  <a:latin typeface="Montserrat Light Bold"/>
                  <a:ea typeface="Montserrat Light Bold"/>
                  <a:cs typeface="Montserrat Light Bold"/>
                  <a:sym typeface="Montserrat Light Bold"/>
                </a:rPr>
                <a:t>Procesamiento de archivos</a:t>
              </a:r>
            </a:p>
          </p:txBody>
        </p:sp>
        <p:sp>
          <p:nvSpPr>
            <p:cNvPr name="TextBox 10" id="10"/>
            <p:cNvSpPr txBox="true"/>
            <p:nvPr/>
          </p:nvSpPr>
          <p:spPr>
            <a:xfrm rot="0">
              <a:off x="3270123" y="360722"/>
              <a:ext cx="365820" cy="1064683"/>
            </a:xfrm>
            <a:prstGeom prst="rect">
              <a:avLst/>
            </a:prstGeom>
          </p:spPr>
          <p:txBody>
            <a:bodyPr anchor="t" rtlCol="false" tIns="0" lIns="0" bIns="0" rIns="0">
              <a:spAutoFit/>
            </a:bodyPr>
            <a:lstStyle/>
            <a:p>
              <a:pPr algn="ctr">
                <a:lnSpc>
                  <a:spcPts val="6500"/>
                </a:lnSpc>
                <a:spcBef>
                  <a:spcPct val="0"/>
                </a:spcBef>
              </a:pPr>
              <a:r>
                <a:rPr lang="en-US" sz="5000">
                  <a:solidFill>
                    <a:srgbClr val="000000"/>
                  </a:solidFill>
                  <a:latin typeface="Open Sauce"/>
                  <a:ea typeface="Open Sauce"/>
                  <a:cs typeface="Open Sauce"/>
                  <a:sym typeface="Open Sauce"/>
                </a:rPr>
                <a:t>1</a:t>
              </a:r>
            </a:p>
          </p:txBody>
        </p:sp>
      </p:grpSp>
      <p:grpSp>
        <p:nvGrpSpPr>
          <p:cNvPr name="Group 11" id="11"/>
          <p:cNvGrpSpPr/>
          <p:nvPr/>
        </p:nvGrpSpPr>
        <p:grpSpPr>
          <a:xfrm rot="0">
            <a:off x="10396475" y="2568015"/>
            <a:ext cx="5179549" cy="6690285"/>
            <a:chOff x="0" y="0"/>
            <a:chExt cx="6906065" cy="8920380"/>
          </a:xfrm>
        </p:grpSpPr>
        <p:grpSp>
          <p:nvGrpSpPr>
            <p:cNvPr name="Group 12" id="12"/>
            <p:cNvGrpSpPr/>
            <p:nvPr/>
          </p:nvGrpSpPr>
          <p:grpSpPr>
            <a:xfrm rot="0">
              <a:off x="0" y="0"/>
              <a:ext cx="6906065" cy="8920380"/>
              <a:chOff x="0" y="0"/>
              <a:chExt cx="1364161" cy="1762050"/>
            </a:xfrm>
          </p:grpSpPr>
          <p:sp>
            <p:nvSpPr>
              <p:cNvPr name="Freeform 13" id="13"/>
              <p:cNvSpPr/>
              <p:nvPr/>
            </p:nvSpPr>
            <p:spPr>
              <a:xfrm flipH="false" flipV="false" rot="0">
                <a:off x="0" y="0"/>
                <a:ext cx="1364161" cy="1762050"/>
              </a:xfrm>
              <a:custGeom>
                <a:avLst/>
                <a:gdLst/>
                <a:ahLst/>
                <a:cxnLst/>
                <a:rect r="r" b="b" t="t" l="l"/>
                <a:pathLst>
                  <a:path h="1762050" w="1364161">
                    <a:moveTo>
                      <a:pt x="76230" y="0"/>
                    </a:moveTo>
                    <a:lnTo>
                      <a:pt x="1287931" y="0"/>
                    </a:lnTo>
                    <a:cubicBezTo>
                      <a:pt x="1308148" y="0"/>
                      <a:pt x="1327538" y="8031"/>
                      <a:pt x="1341834" y="22327"/>
                    </a:cubicBezTo>
                    <a:cubicBezTo>
                      <a:pt x="1356130" y="36623"/>
                      <a:pt x="1364161" y="56013"/>
                      <a:pt x="1364161" y="76230"/>
                    </a:cubicBezTo>
                    <a:lnTo>
                      <a:pt x="1364161" y="1685820"/>
                    </a:lnTo>
                    <a:cubicBezTo>
                      <a:pt x="1364161" y="1727921"/>
                      <a:pt x="1330032" y="1762050"/>
                      <a:pt x="1287931" y="1762050"/>
                    </a:cubicBezTo>
                    <a:lnTo>
                      <a:pt x="76230" y="1762050"/>
                    </a:lnTo>
                    <a:cubicBezTo>
                      <a:pt x="34129" y="1762050"/>
                      <a:pt x="0" y="1727921"/>
                      <a:pt x="0" y="1685820"/>
                    </a:cubicBezTo>
                    <a:lnTo>
                      <a:pt x="0" y="76230"/>
                    </a:lnTo>
                    <a:cubicBezTo>
                      <a:pt x="0" y="34129"/>
                      <a:pt x="34129" y="0"/>
                      <a:pt x="76230" y="0"/>
                    </a:cubicBezTo>
                    <a:close/>
                  </a:path>
                </a:pathLst>
              </a:custGeom>
              <a:solidFill>
                <a:srgbClr val="CCCCCC"/>
              </a:solidFill>
            </p:spPr>
          </p:sp>
          <p:sp>
            <p:nvSpPr>
              <p:cNvPr name="TextBox 14" id="14"/>
              <p:cNvSpPr txBox="true"/>
              <p:nvPr/>
            </p:nvSpPr>
            <p:spPr>
              <a:xfrm>
                <a:off x="0" y="-19050"/>
                <a:ext cx="1364161" cy="1781100"/>
              </a:xfrm>
              <a:prstGeom prst="rect">
                <a:avLst/>
              </a:prstGeom>
            </p:spPr>
            <p:txBody>
              <a:bodyPr anchor="ctr" rtlCol="false" tIns="50800" lIns="50800" bIns="50800" rIns="50800"/>
              <a:lstStyle/>
              <a:p>
                <a:pPr algn="ctr">
                  <a:lnSpc>
                    <a:spcPts val="2859"/>
                  </a:lnSpc>
                </a:pPr>
              </a:p>
            </p:txBody>
          </p:sp>
        </p:grpSp>
        <p:sp>
          <p:nvSpPr>
            <p:cNvPr name="Freeform 15" id="15"/>
            <p:cNvSpPr/>
            <p:nvPr/>
          </p:nvSpPr>
          <p:spPr>
            <a:xfrm flipH="false" flipV="false" rot="0">
              <a:off x="2044421" y="5128976"/>
              <a:ext cx="2817222" cy="2849277"/>
            </a:xfrm>
            <a:custGeom>
              <a:avLst/>
              <a:gdLst/>
              <a:ahLst/>
              <a:cxnLst/>
              <a:rect r="r" b="b" t="t" l="l"/>
              <a:pathLst>
                <a:path h="2849277" w="2817222">
                  <a:moveTo>
                    <a:pt x="0" y="0"/>
                  </a:moveTo>
                  <a:lnTo>
                    <a:pt x="2817223" y="0"/>
                  </a:lnTo>
                  <a:lnTo>
                    <a:pt x="2817223" y="2849277"/>
                  </a:lnTo>
                  <a:lnTo>
                    <a:pt x="0" y="2849277"/>
                  </a:lnTo>
                  <a:lnTo>
                    <a:pt x="0" y="0"/>
                  </a:lnTo>
                  <a:close/>
                </a:path>
              </a:pathLst>
            </a:custGeom>
            <a:blipFill>
              <a:blip r:embed="rId3"/>
              <a:stretch>
                <a:fillRect l="0" t="0" r="0" b="0"/>
              </a:stretch>
            </a:blipFill>
          </p:spPr>
        </p:sp>
        <p:sp>
          <p:nvSpPr>
            <p:cNvPr name="TextBox 16" id="16"/>
            <p:cNvSpPr txBox="true"/>
            <p:nvPr/>
          </p:nvSpPr>
          <p:spPr>
            <a:xfrm rot="0">
              <a:off x="1188961" y="2691030"/>
              <a:ext cx="4528142" cy="1428750"/>
            </a:xfrm>
            <a:prstGeom prst="rect">
              <a:avLst/>
            </a:prstGeom>
          </p:spPr>
          <p:txBody>
            <a:bodyPr anchor="t" rtlCol="false" tIns="0" lIns="0" bIns="0" rIns="0">
              <a:spAutoFit/>
            </a:bodyPr>
            <a:lstStyle/>
            <a:p>
              <a:pPr algn="ctr" marL="0" indent="0" lvl="0">
                <a:lnSpc>
                  <a:spcPts val="4200"/>
                </a:lnSpc>
                <a:spcBef>
                  <a:spcPct val="0"/>
                </a:spcBef>
              </a:pPr>
              <a:r>
                <a:rPr lang="en-US" b="true" sz="3000">
                  <a:solidFill>
                    <a:srgbClr val="100F0D"/>
                  </a:solidFill>
                  <a:latin typeface="Montserrat Light Bold"/>
                  <a:ea typeface="Montserrat Light Bold"/>
                  <a:cs typeface="Montserrat Light Bold"/>
                  <a:sym typeface="Montserrat Light Bold"/>
                </a:rPr>
                <a:t>Recuperación del contexto</a:t>
              </a:r>
            </a:p>
          </p:txBody>
        </p:sp>
        <p:sp>
          <p:nvSpPr>
            <p:cNvPr name="TextBox 17" id="17"/>
            <p:cNvSpPr txBox="true"/>
            <p:nvPr/>
          </p:nvSpPr>
          <p:spPr>
            <a:xfrm rot="0">
              <a:off x="3179536" y="360722"/>
              <a:ext cx="546993" cy="1064683"/>
            </a:xfrm>
            <a:prstGeom prst="rect">
              <a:avLst/>
            </a:prstGeom>
          </p:spPr>
          <p:txBody>
            <a:bodyPr anchor="t" rtlCol="false" tIns="0" lIns="0" bIns="0" rIns="0">
              <a:spAutoFit/>
            </a:bodyPr>
            <a:lstStyle/>
            <a:p>
              <a:pPr algn="ctr">
                <a:lnSpc>
                  <a:spcPts val="6500"/>
                </a:lnSpc>
                <a:spcBef>
                  <a:spcPct val="0"/>
                </a:spcBef>
              </a:pPr>
              <a:r>
                <a:rPr lang="en-US" sz="5000">
                  <a:solidFill>
                    <a:srgbClr val="000000"/>
                  </a:solidFill>
                  <a:latin typeface="Open Sauce"/>
                  <a:ea typeface="Open Sauce"/>
                  <a:cs typeface="Open Sauce"/>
                  <a:sym typeface="Open Sauce"/>
                </a:rPr>
                <a:t>2</a:t>
              </a: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DAGPwJ8H1UQ</dc:identifier>
  <dcterms:modified xsi:type="dcterms:W3CDTF">2011-08-01T06:04:30Z</dcterms:modified>
  <cp:revision>1</cp:revision>
  <dc:title>Seminario PT 1 - [Yorch]</dc:title>
</cp:coreProperties>
</file>